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handoutMasterIdLst>
    <p:handoutMasterId r:id="rId28"/>
  </p:handoutMasterIdLst>
  <p:sldIdLst>
    <p:sldId id="292" r:id="rId2"/>
    <p:sldId id="279" r:id="rId3"/>
    <p:sldId id="281" r:id="rId4"/>
    <p:sldId id="299" r:id="rId5"/>
    <p:sldId id="294" r:id="rId6"/>
    <p:sldId id="285" r:id="rId7"/>
    <p:sldId id="290" r:id="rId8"/>
    <p:sldId id="282" r:id="rId9"/>
    <p:sldId id="288" r:id="rId10"/>
    <p:sldId id="289" r:id="rId11"/>
    <p:sldId id="295" r:id="rId12"/>
    <p:sldId id="297" r:id="rId13"/>
    <p:sldId id="303" r:id="rId14"/>
    <p:sldId id="300" r:id="rId15"/>
    <p:sldId id="302" r:id="rId16"/>
    <p:sldId id="301" r:id="rId17"/>
    <p:sldId id="296" r:id="rId18"/>
    <p:sldId id="298" r:id="rId19"/>
    <p:sldId id="308" r:id="rId20"/>
    <p:sldId id="309" r:id="rId21"/>
    <p:sldId id="307" r:id="rId22"/>
    <p:sldId id="306" r:id="rId23"/>
    <p:sldId id="305" r:id="rId24"/>
    <p:sldId id="304" r:id="rId25"/>
    <p:sldId id="310" r:id="rId2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481A18"/>
    <a:srgbClr val="A50021"/>
    <a:srgbClr val="663300"/>
    <a:srgbClr val="660033"/>
    <a:srgbClr val="28807C"/>
    <a:srgbClr val="309C97"/>
    <a:srgbClr val="298783"/>
    <a:srgbClr val="19B3A1"/>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100" autoAdjust="0"/>
    <p:restoredTop sz="94934" autoAdjust="0"/>
  </p:normalViewPr>
  <p:slideViewPr>
    <p:cSldViewPr snapToGrid="0">
      <p:cViewPr varScale="1">
        <p:scale>
          <a:sx n="79" d="100"/>
          <a:sy n="79" d="100"/>
        </p:scale>
        <p:origin x="546" y="84"/>
      </p:cViewPr>
      <p:guideLst>
        <p:guide orient="horz" pos="2160"/>
        <p:guide pos="3840"/>
      </p:guideLst>
    </p:cSldViewPr>
  </p:slideViewPr>
  <p:notesTextViewPr>
    <p:cViewPr>
      <p:scale>
        <a:sx n="50" d="100"/>
        <a:sy n="50" d="100"/>
      </p:scale>
      <p:origin x="0" y="0"/>
    </p:cViewPr>
  </p:notesTextViewPr>
  <p:notesViewPr>
    <p:cSldViewPr snapToGrid="0">
      <p:cViewPr varScale="1">
        <p:scale>
          <a:sx n="54" d="100"/>
          <a:sy n="54" d="100"/>
        </p:scale>
        <p:origin x="282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mellon001\Desktop\SoM%20EIM%20Data%20Inventory%20Shareability%20V1.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mellon001\Desktop\SoM%20EIM%20Data%20Inventory%20Shareability%20V1.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mellon001\Desktop\SoM%20EIM%20Data%20Inventory%20Shareability%20V1.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mellon001\Desktop\SoM%20EIM%20Data%20Inventory%20Shareability%20V1.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mellon001\Desktop\SoM%20EIM%20Data%20Inventory%20Shareability%20V1.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mmellon001\Desktop\SoM%20EIM%20Data%20Inventory%20Shareability%20V1.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mmellon001\Desktop\SoM%20EIM%20Data%20Inventory%20Shareability%20V1.2.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mmellon001\Desktop\SoM%20EIM%20Data%20Inventory%20Shareability%20V1.2.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MVAA</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9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spPr>
            <a:effectLst>
              <a:outerShdw blurRad="88900" dir="5400000" sx="102000" sy="102000" algn="ctr" rotWithShape="0">
                <a:prstClr val="black">
                  <a:alpha val="10000"/>
                </a:prstClr>
              </a:outerShdw>
            </a:effectLst>
          </c:spPr>
          <c:explosion val="1"/>
          <c:dPt>
            <c:idx val="0"/>
            <c:bubble3D val="0"/>
            <c:spPr>
              <a:solidFill>
                <a:schemeClr val="accent1"/>
              </a:solidFill>
              <a:ln>
                <a:noFill/>
              </a:ln>
              <a:effectLst>
                <a:outerShdw blurRad="88900" dir="54000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dir="54000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explosion val="0"/>
            <c:spPr>
              <a:solidFill>
                <a:schemeClr val="accent3"/>
              </a:solidFill>
              <a:ln>
                <a:noFill/>
              </a:ln>
              <a:effectLst>
                <a:outerShdw blurRad="88900" dir="54000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algn="ctr" rotWithShape="0">
                  <a:prstClr val="black">
                    <a:alpha val="10000"/>
                  </a:prstClr>
                </a:outerShdw>
              </a:effectLst>
              <a:scene3d>
                <a:camera prst="orthographicFront"/>
                <a:lightRig rig="threePt" dir="t"/>
              </a:scene3d>
              <a:sp3d>
                <a:bevelT w="127000" h="127000"/>
                <a:bevelB w="127000" h="127000"/>
              </a:sp3d>
            </c:spPr>
          </c:dPt>
          <c:cat>
            <c:strRef>
              <c:f>MVAA!$I$17:$I$20</c:f>
              <c:strCache>
                <c:ptCount val="4"/>
                <c:pt idx="0">
                  <c:v>Public</c:v>
                </c:pt>
                <c:pt idx="1">
                  <c:v>Internally Shareable - No Restrictions</c:v>
                </c:pt>
                <c:pt idx="2">
                  <c:v>Internally Shareable - WITH Restrictions</c:v>
                </c:pt>
                <c:pt idx="3">
                  <c:v>Not Shareable</c:v>
                </c:pt>
              </c:strCache>
            </c:strRef>
          </c:cat>
          <c:val>
            <c:numRef>
              <c:f>MVAA!$J$17:$J$20</c:f>
              <c:numCache>
                <c:formatCode>General</c:formatCode>
                <c:ptCount val="4"/>
                <c:pt idx="0">
                  <c:v>0</c:v>
                </c:pt>
                <c:pt idx="1">
                  <c:v>0</c:v>
                </c:pt>
                <c:pt idx="2">
                  <c:v>3</c:v>
                </c:pt>
                <c:pt idx="3">
                  <c:v>6</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DTMB</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9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cat>
            <c:strRef>
              <c:f>DTMB!$I$38:$I$41</c:f>
              <c:strCache>
                <c:ptCount val="4"/>
                <c:pt idx="0">
                  <c:v>Public</c:v>
                </c:pt>
                <c:pt idx="1">
                  <c:v>Internally Shareable - No Restrictions</c:v>
                </c:pt>
                <c:pt idx="2">
                  <c:v>Internally Shareable - WITH Restrictions</c:v>
                </c:pt>
                <c:pt idx="3">
                  <c:v>Not Shareable</c:v>
                </c:pt>
              </c:strCache>
            </c:strRef>
          </c:cat>
          <c:val>
            <c:numRef>
              <c:f>DTMB!$J$38:$J$41</c:f>
              <c:numCache>
                <c:formatCode>General</c:formatCode>
                <c:ptCount val="4"/>
                <c:pt idx="0">
                  <c:v>9</c:v>
                </c:pt>
                <c:pt idx="1">
                  <c:v>6</c:v>
                </c:pt>
                <c:pt idx="2">
                  <c:v>11</c:v>
                </c:pt>
                <c:pt idx="3">
                  <c:v>1</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MDOT</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9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cat>
            <c:strRef>
              <c:f>MDOT!$I$27:$I$30</c:f>
              <c:strCache>
                <c:ptCount val="4"/>
                <c:pt idx="0">
                  <c:v>Public</c:v>
                </c:pt>
                <c:pt idx="1">
                  <c:v>Internally Shareable - No Restrictions</c:v>
                </c:pt>
                <c:pt idx="2">
                  <c:v>Internally Shareable - WITH Restrictions</c:v>
                </c:pt>
                <c:pt idx="3">
                  <c:v>Not Shareable</c:v>
                </c:pt>
              </c:strCache>
            </c:strRef>
          </c:cat>
          <c:val>
            <c:numRef>
              <c:f>MDOT!$J$27:$J$30</c:f>
              <c:numCache>
                <c:formatCode>General</c:formatCode>
                <c:ptCount val="4"/>
                <c:pt idx="0">
                  <c:v>21</c:v>
                </c:pt>
                <c:pt idx="1">
                  <c:v>1</c:v>
                </c:pt>
                <c:pt idx="2">
                  <c:v>0</c:v>
                </c:pt>
                <c:pt idx="3">
                  <c:v>2</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MDOC</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8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cat>
            <c:strRef>
              <c:f>MDOC!$I$41:$I$44</c:f>
              <c:strCache>
                <c:ptCount val="4"/>
                <c:pt idx="0">
                  <c:v>Public</c:v>
                </c:pt>
                <c:pt idx="1">
                  <c:v>Internally Shareable - No Restrictions</c:v>
                </c:pt>
                <c:pt idx="2">
                  <c:v>Internally Shareable - WITH Restrictions</c:v>
                </c:pt>
                <c:pt idx="3">
                  <c:v>Not Shareable</c:v>
                </c:pt>
              </c:strCache>
            </c:strRef>
          </c:cat>
          <c:val>
            <c:numRef>
              <c:f>MDOC!$J$41:$J$44</c:f>
              <c:numCache>
                <c:formatCode>General</c:formatCode>
                <c:ptCount val="4"/>
                <c:pt idx="0">
                  <c:v>2</c:v>
                </c:pt>
                <c:pt idx="1">
                  <c:v>0</c:v>
                </c:pt>
                <c:pt idx="2">
                  <c:v>22</c:v>
                </c:pt>
                <c:pt idx="3">
                  <c:v>13</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MEDC</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9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cat>
            <c:strRef>
              <c:f>MEDC!$J$41:$J$44</c:f>
              <c:strCache>
                <c:ptCount val="4"/>
                <c:pt idx="0">
                  <c:v>Public</c:v>
                </c:pt>
                <c:pt idx="1">
                  <c:v>Internally Shareable - No Restrictions</c:v>
                </c:pt>
                <c:pt idx="2">
                  <c:v>Internally Shareable - WITH Restrictions</c:v>
                </c:pt>
                <c:pt idx="3">
                  <c:v>Not Shareable</c:v>
                </c:pt>
              </c:strCache>
            </c:strRef>
          </c:cat>
          <c:val>
            <c:numRef>
              <c:f>MEDC!$K$41:$K$44</c:f>
              <c:numCache>
                <c:formatCode>General</c:formatCode>
                <c:ptCount val="4"/>
                <c:pt idx="0">
                  <c:v>18</c:v>
                </c:pt>
                <c:pt idx="1">
                  <c:v>0</c:v>
                </c:pt>
                <c:pt idx="2">
                  <c:v>16</c:v>
                </c:pt>
                <c:pt idx="3">
                  <c:v>4</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Treasury</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9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spPr>
            <a:effectLst>
              <a:outerShdw blurRad="127000" dist="12700" sx="102000" sy="102000" algn="ctr" rotWithShape="0">
                <a:prstClr val="black">
                  <a:alpha val="10000"/>
                </a:prstClr>
              </a:outerShdw>
            </a:effectLst>
          </c:spPr>
          <c:dPt>
            <c:idx val="0"/>
            <c:bubble3D val="0"/>
            <c:spPr>
              <a:solidFill>
                <a:schemeClr val="accent1"/>
              </a:solidFill>
              <a:ln>
                <a:noFill/>
              </a:ln>
              <a:effectLst>
                <a:outerShdw blurRad="127000" dist="127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127000" dist="127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127000" dist="127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127000" dist="12700" sx="102000" sy="102000" algn="ctr" rotWithShape="0">
                  <a:prstClr val="black">
                    <a:alpha val="10000"/>
                  </a:prstClr>
                </a:outerShdw>
              </a:effectLst>
              <a:scene3d>
                <a:camera prst="orthographicFront"/>
                <a:lightRig rig="threePt" dir="t"/>
              </a:scene3d>
              <a:sp3d>
                <a:bevelT w="127000" h="127000"/>
                <a:bevelB w="127000" h="127000"/>
              </a:sp3d>
            </c:spPr>
          </c:dPt>
          <c:cat>
            <c:strRef>
              <c:f>Treasury!$I$201:$I$204</c:f>
              <c:strCache>
                <c:ptCount val="4"/>
                <c:pt idx="0">
                  <c:v>Public</c:v>
                </c:pt>
                <c:pt idx="1">
                  <c:v>Internally Shareable - No Restrictions</c:v>
                </c:pt>
                <c:pt idx="2">
                  <c:v>Internally Shareable - WITH Restrictions</c:v>
                </c:pt>
                <c:pt idx="3">
                  <c:v>Not Shareable</c:v>
                </c:pt>
              </c:strCache>
            </c:strRef>
          </c:cat>
          <c:val>
            <c:numRef>
              <c:f>Treasury!$J$201:$J$204</c:f>
              <c:numCache>
                <c:formatCode>General</c:formatCode>
                <c:ptCount val="4"/>
                <c:pt idx="0">
                  <c:v>28</c:v>
                </c:pt>
                <c:pt idx="1">
                  <c:v>2</c:v>
                </c:pt>
                <c:pt idx="2">
                  <c:v>110</c:v>
                </c:pt>
                <c:pt idx="3">
                  <c:v>50</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CEPI</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9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88900" dist="50800" dir="12000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cat>
            <c:strRef>
              <c:f>CEPI!$H$92:$H$95</c:f>
              <c:strCache>
                <c:ptCount val="4"/>
                <c:pt idx="0">
                  <c:v>Public</c:v>
                </c:pt>
                <c:pt idx="1">
                  <c:v>Internally Shareable - No Restrictions</c:v>
                </c:pt>
                <c:pt idx="2">
                  <c:v>Internally Shareable - WITH Restrictions</c:v>
                </c:pt>
                <c:pt idx="3">
                  <c:v>Not Shareable</c:v>
                </c:pt>
              </c:strCache>
            </c:strRef>
          </c:cat>
          <c:val>
            <c:numRef>
              <c:f>CEPI!$I$92:$I$95</c:f>
              <c:numCache>
                <c:formatCode>General</c:formatCode>
                <c:ptCount val="4"/>
                <c:pt idx="0">
                  <c:v>14</c:v>
                </c:pt>
                <c:pt idx="1">
                  <c:v>5</c:v>
                </c:pt>
                <c:pt idx="2">
                  <c:v>66</c:v>
                </c:pt>
                <c:pt idx="3">
                  <c:v>1</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DIFS</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9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cat>
            <c:strRef>
              <c:f>DIFS!$I$70:$I$73</c:f>
              <c:strCache>
                <c:ptCount val="4"/>
                <c:pt idx="0">
                  <c:v>Public</c:v>
                </c:pt>
                <c:pt idx="1">
                  <c:v>Internally Shareable - No Restrictions</c:v>
                </c:pt>
                <c:pt idx="2">
                  <c:v>Internally Shareable - WITH Restrictions</c:v>
                </c:pt>
                <c:pt idx="3">
                  <c:v>Not Shareable</c:v>
                </c:pt>
              </c:strCache>
            </c:strRef>
          </c:cat>
          <c:val>
            <c:numRef>
              <c:f>DIFS!$J$70:$J$73</c:f>
              <c:numCache>
                <c:formatCode>General</c:formatCode>
                <c:ptCount val="4"/>
                <c:pt idx="0">
                  <c:v>14</c:v>
                </c:pt>
                <c:pt idx="1">
                  <c:v>2</c:v>
                </c:pt>
                <c:pt idx="2">
                  <c:v>13</c:v>
                </c:pt>
                <c:pt idx="3">
                  <c:v>25</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4543D1-79E0-420C-92E5-6E5F9B0DC795}" type="datetimeFigureOut">
              <a:rPr lang="en-US" smtClean="0"/>
              <a:t>9/28/2016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A037F7-371B-4D44-88E1-4C1C35FEFBBC}" type="slidenum">
              <a:rPr lang="en-US" smtClean="0"/>
              <a:t>‹#›</a:t>
            </a:fld>
            <a:endParaRPr lang="en-US"/>
          </a:p>
        </p:txBody>
      </p:sp>
    </p:spTree>
    <p:extLst>
      <p:ext uri="{BB962C8B-B14F-4D97-AF65-F5344CB8AC3E}">
        <p14:creationId xmlns:p14="http://schemas.microsoft.com/office/powerpoint/2010/main" val="2916274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413883717"/>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519C7BE-43FC-4FDA-B531-AD2FE74BF28D}" type="slidenum">
              <a:rPr lang="en-US" smtClean="0"/>
              <a:t>1</a:t>
            </a:fld>
            <a:endParaRPr lang="en-US" dirty="0"/>
          </a:p>
        </p:txBody>
      </p:sp>
    </p:spTree>
    <p:extLst>
      <p:ext uri="{BB962C8B-B14F-4D97-AF65-F5344CB8AC3E}">
        <p14:creationId xmlns:p14="http://schemas.microsoft.com/office/powerpoint/2010/main" val="3364251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519C7BE-43FC-4FDA-B531-AD2FE74BF28D}" type="slidenum">
              <a:rPr lang="en-US" smtClean="0"/>
              <a:t>2</a:t>
            </a:fld>
            <a:endParaRPr lang="en-US" dirty="0"/>
          </a:p>
        </p:txBody>
      </p:sp>
    </p:spTree>
    <p:extLst>
      <p:ext uri="{BB962C8B-B14F-4D97-AF65-F5344CB8AC3E}">
        <p14:creationId xmlns:p14="http://schemas.microsoft.com/office/powerpoint/2010/main" val="526277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Add slide for program synopsis</a:t>
            </a:r>
          </a:p>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519C7BE-43FC-4FDA-B531-AD2FE74BF28D}" type="slidenum">
              <a:rPr lang="en-US" smtClean="0"/>
              <a:t>3</a:t>
            </a:fld>
            <a:endParaRPr lang="en-US" dirty="0"/>
          </a:p>
        </p:txBody>
      </p:sp>
    </p:spTree>
    <p:extLst>
      <p:ext uri="{BB962C8B-B14F-4D97-AF65-F5344CB8AC3E}">
        <p14:creationId xmlns:p14="http://schemas.microsoft.com/office/powerpoint/2010/main" val="156017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MM Note:</a:t>
            </a:r>
            <a:r>
              <a:rPr lang="en-US" baseline="0" dirty="0" smtClean="0"/>
              <a:t> </a:t>
            </a:r>
            <a:r>
              <a:rPr lang="en-US" dirty="0" smtClean="0"/>
              <a:t>I changed</a:t>
            </a:r>
            <a:r>
              <a:rPr lang="en-US" baseline="0" dirty="0" smtClean="0"/>
              <a:t> “Form” to “Forum” in the title</a:t>
            </a:r>
            <a:endParaRPr lang="en-US" dirty="0"/>
          </a:p>
        </p:txBody>
      </p:sp>
    </p:spTree>
    <p:extLst>
      <p:ext uri="{BB962C8B-B14F-4D97-AF65-F5344CB8AC3E}">
        <p14:creationId xmlns:p14="http://schemas.microsoft.com/office/powerpoint/2010/main" val="2156495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292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 snapshot of the spreadsheet</a:t>
            </a:r>
            <a:endParaRPr lang="en-US" dirty="0"/>
          </a:p>
        </p:txBody>
      </p:sp>
    </p:spTree>
    <p:extLst>
      <p:ext uri="{BB962C8B-B14F-4D97-AF65-F5344CB8AC3E}">
        <p14:creationId xmlns:p14="http://schemas.microsoft.com/office/powerpoint/2010/main" val="3358051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0817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1470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xfrm>
            <a:off x="839787" y="365125"/>
            <a:ext cx="10515601" cy="1325563"/>
          </a:xfrm>
          <a:prstGeom prst="rect">
            <a:avLst/>
          </a:prstGeom>
        </p:spPr>
        <p:txBody>
          <a:bodyPr/>
          <a:lstStyle/>
          <a:p>
            <a:r>
              <a:t>Title Text</a:t>
            </a:r>
          </a:p>
        </p:txBody>
      </p:sp>
      <p:sp>
        <p:nvSpPr>
          <p:cNvPr id="48" name="Shape 48"/>
          <p:cNvSpPr>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Shape 73"/>
          <p:cNvSpPr>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quarter" idx="13"/>
          </p:nvPr>
        </p:nvSpPr>
        <p:spPr>
          <a:xfrm>
            <a:off x="839787" y="2057400"/>
            <a:ext cx="3932238" cy="3811588"/>
          </a:xfrm>
          <a:prstGeom prst="rect">
            <a:avLst/>
          </a:prstGeom>
        </p:spPr>
        <p:txBody>
          <a:bodyPr/>
          <a:lstStyle/>
          <a:p>
            <a:pPr marL="0" indent="0">
              <a:buSzTx/>
              <a:buFontTx/>
              <a:buNone/>
              <a:defRPr sz="1600"/>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Shape 83"/>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4" name="Shape 84"/>
          <p:cNvSpPr>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8724900" y="365125"/>
            <a:ext cx="2628900" cy="5811838"/>
          </a:xfrm>
          <a:prstGeom prst="rect">
            <a:avLst/>
          </a:prstGeom>
        </p:spPr>
        <p:txBody>
          <a:bodyPr/>
          <a:lstStyle/>
          <a:p>
            <a:r>
              <a:t>Title Text</a:t>
            </a:r>
          </a:p>
        </p:txBody>
      </p:sp>
      <p:sp>
        <p:nvSpPr>
          <p:cNvPr id="102" name="Shape 102"/>
          <p:cNvSpPr>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3" name="Rectangle 12"/>
          <p:cNvSpPr/>
          <p:nvPr userDrawn="1"/>
        </p:nvSpPr>
        <p:spPr>
          <a:xfrm>
            <a:off x="0" y="-6626"/>
            <a:ext cx="12192000" cy="1419066"/>
          </a:xfrm>
          <a:prstGeom prst="rect">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1320800" y="152400"/>
            <a:ext cx="10668000" cy="1143000"/>
          </a:xfrm>
        </p:spPr>
        <p:txBody>
          <a:bodyPr/>
          <a:lstStyle>
            <a:lvl1pPr algn="ctr">
              <a:defRPr sz="3600" b="1"/>
            </a:lvl1pPr>
          </a:lstStyle>
          <a:p>
            <a:r>
              <a:rPr lang="en-US" smtClean="0"/>
              <a:t>Click to edit Master title style</a:t>
            </a:r>
            <a:endParaRPr lang="en-US" dirty="0"/>
          </a:p>
        </p:txBody>
      </p:sp>
      <p:sp>
        <p:nvSpPr>
          <p:cNvPr id="5" name="Footer Placeholder 4"/>
          <p:cNvSpPr>
            <a:spLocks noGrp="1"/>
          </p:cNvSpPr>
          <p:nvPr>
            <p:ph type="ftr" sz="quarter" idx="11"/>
          </p:nvPr>
        </p:nvSpPr>
        <p:spPr>
          <a:xfrm>
            <a:off x="4876800" y="6367409"/>
            <a:ext cx="3860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1078726" y="6400413"/>
            <a:ext cx="275074" cy="276999"/>
          </a:xfrm>
        </p:spPr>
        <p:txBody>
          <a:bodyPr/>
          <a:lstStyle/>
          <a:p>
            <a:fld id="{0240D79F-AD0A-408B-A09B-246E1CD0DD2D}" type="slidenum">
              <a:rPr lang="en-US" smtClean="0">
                <a:solidFill>
                  <a:prstClr val="black">
                    <a:tint val="75000"/>
                  </a:prstClr>
                </a:solidFill>
              </a:rPr>
              <a:pPr/>
              <a:t>‹#›</a:t>
            </a:fld>
            <a:endParaRPr lang="en-US" dirty="0">
              <a:solidFill>
                <a:prstClr val="black">
                  <a:tint val="75000"/>
                </a:prstClr>
              </a:solidFill>
            </a:endParaRPr>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b="5487"/>
          <a:stretch/>
        </p:blipFill>
        <p:spPr>
          <a:xfrm>
            <a:off x="1" y="0"/>
            <a:ext cx="1112551" cy="1412440"/>
          </a:xfrm>
          <a:prstGeom prst="rect">
            <a:avLst/>
          </a:prstGeom>
        </p:spPr>
      </p:pic>
    </p:spTree>
    <p:extLst>
      <p:ext uri="{BB962C8B-B14F-4D97-AF65-F5344CB8AC3E}">
        <p14:creationId xmlns:p14="http://schemas.microsoft.com/office/powerpoint/2010/main" val="90724845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chemeClr val="accent1">
              <a:alpha val="85000"/>
            </a:schemeClr>
          </a:solidFill>
          <a:ln>
            <a:gradFill>
              <a:gsLst>
                <a:gs pos="0">
                  <a:schemeClr val="bg1">
                    <a:lumMod val="65000"/>
                    <a:alpha val="48000"/>
                  </a:schemeClr>
                </a:gs>
                <a:gs pos="50000">
                  <a:schemeClr val="accent1">
                    <a:tint val="44500"/>
                    <a:satMod val="160000"/>
                  </a:schemeClr>
                </a:gs>
                <a:gs pos="100000">
                  <a:schemeClr val="accent1">
                    <a:tint val="23500"/>
                    <a:satMod val="160000"/>
                  </a:schemeClr>
                </a:gs>
              </a:gsLst>
              <a:lin ang="4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b="5487"/>
          <a:stretch/>
        </p:blipFill>
        <p:spPr>
          <a:xfrm>
            <a:off x="12192" y="0"/>
            <a:ext cx="3721315" cy="4724400"/>
          </a:xfrm>
          <a:prstGeom prst="rect">
            <a:avLst/>
          </a:prstGeom>
        </p:spPr>
      </p:pic>
      <p:sp>
        <p:nvSpPr>
          <p:cNvPr id="14" name="Rectangle 13"/>
          <p:cNvSpPr/>
          <p:nvPr userDrawn="1"/>
        </p:nvSpPr>
        <p:spPr>
          <a:xfrm>
            <a:off x="0" y="4724401"/>
            <a:ext cx="12192000" cy="2133599"/>
          </a:xfrm>
          <a:prstGeom prst="rect">
            <a:avLst/>
          </a:prstGeom>
          <a:solidFill>
            <a:schemeClr val="tx2">
              <a:lumMod val="75000"/>
              <a:alpha val="85000"/>
            </a:schemeClr>
          </a:solidFill>
          <a:ln>
            <a:gradFill>
              <a:gsLst>
                <a:gs pos="0">
                  <a:schemeClr val="bg1">
                    <a:lumMod val="65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232946873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38200" y="365125"/>
            <a:ext cx="10515600" cy="132556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3" name="Shape 3"/>
          <p:cNvSpPr>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095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6" r:id="rId3"/>
    <p:sldLayoutId id="2147483657" r:id="rId4"/>
    <p:sldLayoutId id="2147483658" r:id="rId5"/>
    <p:sldLayoutId id="2147483659" r:id="rId6"/>
    <p:sldLayoutId id="2147483675" r:id="rId7"/>
    <p:sldLayoutId id="2147483680" r:id="rId8"/>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michigan.gov/tamc"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chart" Target="../charts/chart4.xml"/><Relationship Id="rId11" Type="http://schemas.openxmlformats.org/officeDocument/2006/relationships/image" Target="../media/image17.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840481" y="398102"/>
            <a:ext cx="8088922"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US" altLang="en-US" sz="3600" b="1" dirty="0">
                <a:solidFill>
                  <a:prstClr val="black"/>
                </a:solidFill>
              </a:rPr>
              <a:t>State of Michigan</a:t>
            </a:r>
          </a:p>
          <a:p>
            <a:pPr algn="ctr" eaLnBrk="1" hangingPunct="1"/>
            <a:r>
              <a:rPr lang="en-US" altLang="en-US" sz="3600" b="1" dirty="0">
                <a:solidFill>
                  <a:prstClr val="black"/>
                </a:solidFill>
              </a:rPr>
              <a:t>Center for Shared </a:t>
            </a:r>
            <a:r>
              <a:rPr lang="en-US" altLang="en-US" sz="3600" b="1" dirty="0" smtClean="0">
                <a:solidFill>
                  <a:prstClr val="black"/>
                </a:solidFill>
              </a:rPr>
              <a:t>Solutions</a:t>
            </a:r>
          </a:p>
          <a:p>
            <a:pPr algn="ctr" eaLnBrk="1" hangingPunct="1"/>
            <a:r>
              <a:rPr lang="en-US" altLang="en-US" sz="3600" b="1" dirty="0" smtClean="0">
                <a:solidFill>
                  <a:prstClr val="black"/>
                </a:solidFill>
              </a:rPr>
              <a:t>Department of Technology, Management and Budget</a:t>
            </a:r>
            <a:endParaRPr lang="en-US" altLang="en-US" sz="3600" b="1" dirty="0">
              <a:solidFill>
                <a:prstClr val="black"/>
              </a:solidFill>
            </a:endParaRPr>
          </a:p>
          <a:p>
            <a:pPr algn="ctr" eaLnBrk="1" hangingPunct="1"/>
            <a:endParaRPr lang="en-US" altLang="en-US" sz="3600" b="1" i="1" dirty="0">
              <a:solidFill>
                <a:prstClr val="black"/>
              </a:solidFill>
            </a:endParaRPr>
          </a:p>
          <a:p>
            <a:pPr algn="ctr" eaLnBrk="1" hangingPunct="1"/>
            <a:r>
              <a:rPr lang="en-US" altLang="en-US" sz="3600" b="1" i="1" dirty="0">
                <a:solidFill>
                  <a:prstClr val="black"/>
                </a:solidFill>
              </a:rPr>
              <a:t>Overview Presentation</a:t>
            </a:r>
          </a:p>
          <a:p>
            <a:pPr algn="ctr" eaLnBrk="1" hangingPunct="1"/>
            <a:r>
              <a:rPr lang="en-US" altLang="en-US" sz="2800" b="1" i="1" dirty="0">
                <a:solidFill>
                  <a:prstClr val="black"/>
                </a:solidFill>
              </a:rPr>
              <a:t>Data Transparency 2016</a:t>
            </a:r>
          </a:p>
          <a:p>
            <a:pPr algn="ctr" eaLnBrk="1" hangingPunct="1"/>
            <a:r>
              <a:rPr lang="en-US" altLang="en-US" sz="2800" b="1" i="1" dirty="0">
                <a:solidFill>
                  <a:prstClr val="black"/>
                </a:solidFill>
              </a:rPr>
              <a:t>Washington, D.C.</a:t>
            </a:r>
          </a:p>
          <a:p>
            <a:pPr algn="ctr" eaLnBrk="1" hangingPunct="1"/>
            <a:endParaRPr lang="en-US" altLang="en-US" sz="2800" b="1" dirty="0"/>
          </a:p>
        </p:txBody>
      </p:sp>
      <p:sp>
        <p:nvSpPr>
          <p:cNvPr id="6" name="TextBox 5"/>
          <p:cNvSpPr txBox="1">
            <a:spLocks noChangeArrowheads="1"/>
          </p:cNvSpPr>
          <p:nvPr/>
        </p:nvSpPr>
        <p:spPr bwMode="auto">
          <a:xfrm>
            <a:off x="5939559" y="5896146"/>
            <a:ext cx="5867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r" eaLnBrk="1" hangingPunct="1"/>
            <a:r>
              <a:rPr lang="en-US" altLang="en-US" dirty="0" smtClean="0">
                <a:solidFill>
                  <a:prstClr val="white"/>
                </a:solidFill>
              </a:rPr>
              <a:t>Rob Surber</a:t>
            </a:r>
          </a:p>
          <a:p>
            <a:pPr algn="r" eaLnBrk="1" hangingPunct="1"/>
            <a:r>
              <a:rPr lang="en-US" altLang="en-US" dirty="0" smtClean="0">
                <a:solidFill>
                  <a:prstClr val="white"/>
                </a:solidFill>
              </a:rPr>
              <a:t>September </a:t>
            </a:r>
            <a:r>
              <a:rPr lang="en-US" altLang="en-US" dirty="0">
                <a:solidFill>
                  <a:prstClr val="white"/>
                </a:solidFill>
              </a:rPr>
              <a:t>28, </a:t>
            </a:r>
            <a:r>
              <a:rPr lang="en-US" altLang="en-US" dirty="0" smtClean="0">
                <a:solidFill>
                  <a:prstClr val="white"/>
                </a:solidFill>
              </a:rPr>
              <a:t>2016</a:t>
            </a:r>
            <a:endParaRPr lang="en-US" altLang="en-US" dirty="0">
              <a:solidFill>
                <a:prstClr val="white"/>
              </a:solidFill>
            </a:endParaRPr>
          </a:p>
        </p:txBody>
      </p:sp>
    </p:spTree>
    <p:extLst>
      <p:ext uri="{BB962C8B-B14F-4D97-AF65-F5344CB8AC3E}">
        <p14:creationId xmlns:p14="http://schemas.microsoft.com/office/powerpoint/2010/main" val="8716046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800" y="201168"/>
            <a:ext cx="10668000" cy="1143000"/>
          </a:xfrm>
        </p:spPr>
        <p:txBody>
          <a:bodyPr/>
          <a:lstStyle/>
          <a:p>
            <a:r>
              <a:rPr lang="en-US" dirty="0" smtClean="0"/>
              <a:t>Chronic Absenteeism and % of Children in Poverty</a:t>
            </a:r>
            <a:br>
              <a:rPr lang="en-US" dirty="0" smtClean="0"/>
            </a:br>
            <a:r>
              <a:rPr lang="en-US" dirty="0" smtClean="0"/>
              <a:t>in Detroit, MI</a:t>
            </a:r>
            <a:endParaRPr lang="en-US" dirty="0"/>
          </a:p>
        </p:txBody>
      </p:sp>
      <p:pic>
        <p:nvPicPr>
          <p:cNvPr id="4" name="Content Placeholder 3"/>
          <p:cNvPicPr>
            <a:picLocks noGrp="1" noChangeAspect="1"/>
          </p:cNvPicPr>
          <p:nvPr>
            <p:ph idx="4294967295"/>
          </p:nvPr>
        </p:nvPicPr>
        <p:blipFill>
          <a:blip r:embed="rId2"/>
          <a:stretch>
            <a:fillRect/>
          </a:stretch>
        </p:blipFill>
        <p:spPr>
          <a:xfrm>
            <a:off x="2430272" y="1648633"/>
            <a:ext cx="6774688" cy="5226300"/>
          </a:xfrm>
          <a:prstGeom prst="rect">
            <a:avLst/>
          </a:prstGeom>
        </p:spPr>
      </p:pic>
      <p:sp>
        <p:nvSpPr>
          <p:cNvPr id="5" name="Slide Number Placeholder 1"/>
          <p:cNvSpPr txBox="1">
            <a:spLocks/>
          </p:cNvSpPr>
          <p:nvPr/>
        </p:nvSpPr>
        <p:spPr bwMode="auto">
          <a:xfrm>
            <a:off x="11330048" y="6322142"/>
            <a:ext cx="457200" cy="28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defRPr/>
            </a:pPr>
            <a:r>
              <a:rPr lang="en-US" dirty="0" smtClean="0">
                <a:solidFill>
                  <a:schemeClr val="bg1">
                    <a:lumMod val="50000"/>
                  </a:schemeClr>
                </a:solidFill>
                <a:ea typeface="ＭＳ Ｐゴシック"/>
                <a:cs typeface="ＭＳ Ｐゴシック"/>
              </a:rPr>
              <a:t>10</a:t>
            </a:r>
            <a:endParaRPr lang="en-US" dirty="0">
              <a:solidFill>
                <a:schemeClr val="bg1">
                  <a:lumMod val="50000"/>
                </a:schemeClr>
              </a:solidFill>
              <a:ea typeface="ＭＳ Ｐゴシック"/>
              <a:cs typeface="ＭＳ Ｐゴシック"/>
            </a:endParaRPr>
          </a:p>
        </p:txBody>
      </p:sp>
    </p:spTree>
    <p:extLst>
      <p:ext uri="{BB962C8B-B14F-4D97-AF65-F5344CB8AC3E}">
        <p14:creationId xmlns:p14="http://schemas.microsoft.com/office/powerpoint/2010/main" val="39277545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0967" y="83574"/>
            <a:ext cx="10668000" cy="1143000"/>
          </a:xfrm>
        </p:spPr>
        <p:txBody>
          <a:bodyPr>
            <a:normAutofit fontScale="90000"/>
          </a:bodyPr>
          <a:lstStyle/>
          <a:p>
            <a:r>
              <a:rPr lang="en-US" sz="5400" b="0" dirty="0"/>
              <a:t> </a:t>
            </a:r>
            <a:r>
              <a:rPr lang="en-US" dirty="0"/>
              <a:t>Estimating the Probability of Individual-Level Third Grade Reading Proficiency in Detroit, MI: </a:t>
            </a:r>
            <a:br>
              <a:rPr lang="en-US" dirty="0"/>
            </a:br>
            <a:r>
              <a:rPr lang="en-US" sz="2700" dirty="0"/>
              <a:t>Integrating Student Data with the Detroit Space Time Analytics Data System</a:t>
            </a:r>
            <a:r>
              <a:rPr lang="en-US" sz="3100" dirty="0"/>
              <a:t>™</a:t>
            </a:r>
            <a:endParaRPr lang="en-US" sz="2700" dirty="0"/>
          </a:p>
        </p:txBody>
      </p:sp>
      <p:sp>
        <p:nvSpPr>
          <p:cNvPr id="4" name="Content Placeholder 7"/>
          <p:cNvSpPr txBox="1">
            <a:spLocks/>
          </p:cNvSpPr>
          <p:nvPr/>
        </p:nvSpPr>
        <p:spPr>
          <a:xfrm>
            <a:off x="236074" y="1525770"/>
            <a:ext cx="11757180" cy="522849"/>
          </a:xfrm>
          <a:prstGeom prst="rect">
            <a:avLst/>
          </a:prstGeom>
        </p:spPr>
        <p:txBody>
          <a:bodyPr>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a:lstStyle>
          <a:p>
            <a:pPr marL="0" indent="0" hangingPunct="1">
              <a:buFont typeface="Arial"/>
              <a:buNone/>
            </a:pPr>
            <a:r>
              <a:rPr lang="en-US" sz="2400" b="1" dirty="0" smtClean="0"/>
              <a:t>Key findings identify potential areas for program policy to be targeted by decision makers</a:t>
            </a:r>
            <a:endParaRPr lang="en-US" sz="900" b="1" dirty="0" smtClean="0"/>
          </a:p>
          <a:p>
            <a:pPr marL="400050" lvl="1" indent="0" hangingPunct="1">
              <a:buFont typeface="Arial"/>
              <a:buNone/>
            </a:pPr>
            <a:endParaRPr lang="en-US" sz="200" b="1" dirty="0" smtClean="0"/>
          </a:p>
          <a:p>
            <a:pPr hangingPunct="1"/>
            <a:endParaRPr lang="en-US" sz="1600" dirty="0"/>
          </a:p>
        </p:txBody>
      </p:sp>
      <p:sp>
        <p:nvSpPr>
          <p:cNvPr id="8" name="Rectangle 7"/>
          <p:cNvSpPr/>
          <p:nvPr/>
        </p:nvSpPr>
        <p:spPr>
          <a:xfrm>
            <a:off x="119061" y="2279451"/>
            <a:ext cx="11859905" cy="4247317"/>
          </a:xfrm>
          <a:prstGeom prst="rect">
            <a:avLst/>
          </a:prstGeom>
        </p:spPr>
        <p:txBody>
          <a:bodyPr wrap="square">
            <a:spAutoFit/>
          </a:bodyPr>
          <a:lstStyle/>
          <a:p>
            <a:pPr hangingPunct="1"/>
            <a:r>
              <a:rPr lang="en-US" sz="1600" b="1" dirty="0"/>
              <a:t>Male 3rd graders indicator variable:</a:t>
            </a:r>
          </a:p>
          <a:p>
            <a:pPr lvl="1" indent="0" hangingPunct="1"/>
            <a:r>
              <a:rPr lang="en-US" sz="1400" dirty="0"/>
              <a:t>It is shown that male students have lower probability of being able to read. Programs may be targeted toward at-risk males</a:t>
            </a:r>
            <a:r>
              <a:rPr lang="en-US" sz="1400" dirty="0" smtClean="0"/>
              <a:t>.</a:t>
            </a:r>
          </a:p>
          <a:p>
            <a:pPr hangingPunct="1"/>
            <a:endParaRPr lang="en-US" sz="1600" b="1" dirty="0" smtClean="0"/>
          </a:p>
          <a:p>
            <a:pPr hangingPunct="1"/>
            <a:r>
              <a:rPr lang="en-US" sz="1600" b="1" dirty="0" smtClean="0"/>
              <a:t>Not </a:t>
            </a:r>
            <a:r>
              <a:rPr lang="en-US" sz="1600" b="1" dirty="0"/>
              <a:t>enrolled for full year of test indicator variable: </a:t>
            </a:r>
          </a:p>
          <a:p>
            <a:pPr hangingPunct="1"/>
            <a:r>
              <a:rPr lang="en-US" sz="1400" dirty="0"/>
              <a:t>It is shown that if students leave a school during the school year they have lower probabilities of reading proficiency. Identifying programs for students who join a school late- or mid- year or other ways of identifying students who move around a lot may have positive impacts on reading proficiency rates</a:t>
            </a:r>
            <a:r>
              <a:rPr lang="en-US" sz="1400" dirty="0" smtClean="0"/>
              <a:t>.</a:t>
            </a:r>
          </a:p>
          <a:p>
            <a:pPr hangingPunct="1"/>
            <a:endParaRPr lang="en-US" sz="1600" b="1" dirty="0" smtClean="0"/>
          </a:p>
          <a:p>
            <a:pPr hangingPunct="1"/>
            <a:r>
              <a:rPr lang="en-US" sz="1600" b="1" dirty="0" smtClean="0"/>
              <a:t>Limited </a:t>
            </a:r>
            <a:r>
              <a:rPr lang="en-US" sz="1600" b="1" dirty="0"/>
              <a:t>English Proficiency (LEP) and Immigration status indicator variables: </a:t>
            </a:r>
          </a:p>
          <a:p>
            <a:pPr lvl="1" indent="0" hangingPunct="1"/>
            <a:r>
              <a:rPr lang="en-US" sz="1400" dirty="0"/>
              <a:t>It is shown that both LEP and immigration status negatively impact the probability of reading proficiency. Targeting programs toward these individuals may help positively impact reading proficiency rates. </a:t>
            </a:r>
          </a:p>
          <a:p>
            <a:pPr hangingPunct="1"/>
            <a:endParaRPr lang="en-US" sz="1600" b="1" dirty="0" smtClean="0"/>
          </a:p>
          <a:p>
            <a:pPr hangingPunct="1"/>
            <a:r>
              <a:rPr lang="en-US" sz="1600" b="1" dirty="0" smtClean="0"/>
              <a:t>Unoccupied </a:t>
            </a:r>
            <a:r>
              <a:rPr lang="en-US" sz="1600" b="1" dirty="0"/>
              <a:t>tax foreclosure (blight proxy) spatial variable: </a:t>
            </a:r>
          </a:p>
          <a:p>
            <a:pPr lvl="1" indent="0" hangingPunct="1"/>
            <a:r>
              <a:rPr lang="en-US" sz="1400" dirty="0"/>
              <a:t>It is shown that students that live near more blighted homes have lower probabilities of being reading proficient. Identifying programs and resources which eliminate blight may help positively impact reading proficiency rates. </a:t>
            </a:r>
            <a:endParaRPr lang="en-US" sz="1400" dirty="0" smtClean="0"/>
          </a:p>
          <a:p>
            <a:pPr hangingPunct="1"/>
            <a:endParaRPr lang="en-US" sz="1600" b="1" dirty="0" smtClean="0"/>
          </a:p>
          <a:p>
            <a:pPr hangingPunct="1"/>
            <a:r>
              <a:rPr lang="en-US" sz="1600" b="1" dirty="0" smtClean="0"/>
              <a:t>Chronic </a:t>
            </a:r>
            <a:r>
              <a:rPr lang="en-US" sz="1600" b="1" dirty="0"/>
              <a:t>absenteeism indicator variable: </a:t>
            </a:r>
          </a:p>
          <a:p>
            <a:pPr lvl="1" indent="0" hangingPunct="1"/>
            <a:r>
              <a:rPr lang="en-US" sz="1400" dirty="0"/>
              <a:t>It is shown that students who are chronically absent have significantly lower probabilities of being reading proficient. Identifying programs which get children to school more often may help positively impact reading proficiency rates. </a:t>
            </a:r>
            <a:r>
              <a:rPr lang="en-US" sz="1400" dirty="0" smtClean="0"/>
              <a:t> </a:t>
            </a:r>
            <a:endParaRPr lang="en-US" sz="1400" dirty="0"/>
          </a:p>
        </p:txBody>
      </p:sp>
    </p:spTree>
    <p:extLst>
      <p:ext uri="{BB962C8B-B14F-4D97-AF65-F5344CB8AC3E}">
        <p14:creationId xmlns:p14="http://schemas.microsoft.com/office/powerpoint/2010/main" val="20001668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0729" y="2068682"/>
            <a:ext cx="3056945" cy="4444851"/>
          </a:xfrm>
          <a:prstGeom prst="roundRect">
            <a:avLst/>
          </a:prstGeom>
          <a:solidFill>
            <a:schemeClr val="accent1">
              <a:lumMod val="5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8" name="Title 2"/>
          <p:cNvSpPr>
            <a:spLocks noGrp="1"/>
          </p:cNvSpPr>
          <p:nvPr>
            <p:ph type="title"/>
          </p:nvPr>
        </p:nvSpPr>
        <p:spPr>
          <a:xfrm>
            <a:off x="2514600" y="152400"/>
            <a:ext cx="8001000" cy="1143000"/>
          </a:xfrm>
        </p:spPr>
        <p:txBody>
          <a:bodyPr>
            <a:normAutofit/>
          </a:bodyPr>
          <a:lstStyle/>
          <a:p>
            <a:r>
              <a:rPr lang="en-US" dirty="0"/>
              <a:t>State of Michigan</a:t>
            </a:r>
            <a:br>
              <a:rPr lang="en-US" dirty="0"/>
            </a:br>
            <a:r>
              <a:rPr lang="en-US" dirty="0"/>
              <a:t>Current Performance System</a:t>
            </a:r>
            <a:endParaRPr lang="en-US" sz="2800" dirty="0"/>
          </a:p>
        </p:txBody>
      </p:sp>
      <p:sp>
        <p:nvSpPr>
          <p:cNvPr id="9" name="Content Placeholder 2"/>
          <p:cNvSpPr txBox="1">
            <a:spLocks/>
          </p:cNvSpPr>
          <p:nvPr/>
        </p:nvSpPr>
        <p:spPr>
          <a:xfrm>
            <a:off x="1752600" y="1583739"/>
            <a:ext cx="8686800" cy="722467"/>
          </a:xfrm>
          <a:prstGeom prst="rect">
            <a:avLst/>
          </a:prstGeom>
        </p:spPr>
        <p:txBody>
          <a:bodyPr>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a:lstStyle>
          <a:p>
            <a:pPr marL="0" indent="0" algn="ctr" hangingPunct="1">
              <a:buFont typeface="Arial"/>
              <a:buNone/>
              <a:defRPr/>
            </a:pPr>
            <a:r>
              <a:rPr lang="en-US" sz="2400" b="1" dirty="0" smtClean="0"/>
              <a:t>Dashboards – Measuring Michigan’s Performance</a:t>
            </a:r>
            <a:endParaRPr lang="en-US" sz="2400" b="1" dirty="0"/>
          </a:p>
        </p:txBody>
      </p:sp>
      <p:sp>
        <p:nvSpPr>
          <p:cNvPr id="10" name="Slide Number Placeholder 1"/>
          <p:cNvSpPr txBox="1">
            <a:spLocks/>
          </p:cNvSpPr>
          <p:nvPr/>
        </p:nvSpPr>
        <p:spPr bwMode="auto">
          <a:xfrm>
            <a:off x="11384666" y="6395979"/>
            <a:ext cx="4572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defRPr/>
            </a:pPr>
            <a:r>
              <a:rPr lang="en-US" kern="1200" dirty="0" smtClean="0">
                <a:solidFill>
                  <a:prstClr val="white">
                    <a:lumMod val="50000"/>
                  </a:prstClr>
                </a:solidFill>
                <a:ea typeface="ＭＳ Ｐゴシック"/>
                <a:cs typeface="ＭＳ Ｐゴシック"/>
              </a:rPr>
              <a:t>12</a:t>
            </a:r>
            <a:endParaRPr lang="en-US" kern="1200" dirty="0">
              <a:solidFill>
                <a:prstClr val="white">
                  <a:lumMod val="50000"/>
                </a:prstClr>
              </a:solidFill>
              <a:ea typeface="ＭＳ Ｐゴシック"/>
              <a:cs typeface="ＭＳ Ｐゴシック"/>
            </a:endParaRPr>
          </a:p>
        </p:txBody>
      </p:sp>
      <p:sp>
        <p:nvSpPr>
          <p:cNvPr id="12" name="Content Placeholder 2"/>
          <p:cNvSpPr txBox="1">
            <a:spLocks/>
          </p:cNvSpPr>
          <p:nvPr/>
        </p:nvSpPr>
        <p:spPr>
          <a:xfrm>
            <a:off x="520630" y="2385871"/>
            <a:ext cx="2743200" cy="35661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182880">
              <a:defRPr/>
            </a:pPr>
            <a:r>
              <a:rPr lang="en-US" sz="2200" dirty="0">
                <a:solidFill>
                  <a:schemeClr val="bg1"/>
                </a:solidFill>
                <a:latin typeface="+mj-lt"/>
              </a:rPr>
              <a:t>Nine dashboards focused on policy priorities</a:t>
            </a:r>
          </a:p>
          <a:p>
            <a:pPr marL="182880" indent="-182880">
              <a:defRPr/>
            </a:pPr>
            <a:r>
              <a:rPr lang="en-US" sz="2200" dirty="0">
                <a:solidFill>
                  <a:schemeClr val="bg1"/>
                </a:solidFill>
                <a:latin typeface="+mj-lt"/>
              </a:rPr>
              <a:t>Provide assessments of state’s performance in key areas</a:t>
            </a:r>
          </a:p>
          <a:p>
            <a:pPr marL="182880" indent="-182880">
              <a:defRPr/>
            </a:pPr>
            <a:r>
              <a:rPr lang="en-US" sz="2200" dirty="0">
                <a:solidFill>
                  <a:schemeClr val="bg1"/>
                </a:solidFill>
                <a:latin typeface="+mj-lt"/>
              </a:rPr>
              <a:t>Governor sets expectations and holds departments accountable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2548" y="2068683"/>
            <a:ext cx="8434192" cy="4739213"/>
          </a:xfrm>
          <a:prstGeom prst="rect">
            <a:avLst/>
          </a:prstGeom>
        </p:spPr>
      </p:pic>
      <p:sp>
        <p:nvSpPr>
          <p:cNvPr id="13" name="Slide Number Placeholder 1"/>
          <p:cNvSpPr txBox="1">
            <a:spLocks/>
          </p:cNvSpPr>
          <p:nvPr/>
        </p:nvSpPr>
        <p:spPr bwMode="auto">
          <a:xfrm>
            <a:off x="125855" y="6450368"/>
            <a:ext cx="457200" cy="28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defRPr/>
            </a:pPr>
            <a:r>
              <a:rPr lang="en-US" dirty="0" smtClean="0">
                <a:solidFill>
                  <a:schemeClr val="bg1">
                    <a:lumMod val="50000"/>
                  </a:schemeClr>
                </a:solidFill>
                <a:ea typeface="ＭＳ Ｐゴシック"/>
                <a:cs typeface="ＭＳ Ｐゴシック"/>
              </a:rPr>
              <a:t>12</a:t>
            </a:r>
            <a:endParaRPr lang="en-US" dirty="0">
              <a:solidFill>
                <a:schemeClr val="bg1">
                  <a:lumMod val="50000"/>
                </a:schemeClr>
              </a:solidFill>
              <a:ea typeface="ＭＳ Ｐゴシック"/>
              <a:cs typeface="ＭＳ Ｐゴシック"/>
            </a:endParaRPr>
          </a:p>
        </p:txBody>
      </p:sp>
    </p:spTree>
    <p:extLst>
      <p:ext uri="{BB962C8B-B14F-4D97-AF65-F5344CB8AC3E}">
        <p14:creationId xmlns:p14="http://schemas.microsoft.com/office/powerpoint/2010/main" val="16699845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State of Michigan</a:t>
            </a:r>
            <a:br>
              <a:rPr lang="en-US" dirty="0"/>
            </a:br>
            <a:r>
              <a:rPr lang="en-US" dirty="0" err="1" smtClean="0"/>
              <a:t>Michigan</a:t>
            </a:r>
            <a:r>
              <a:rPr lang="en-US" dirty="0" smtClean="0"/>
              <a:t> Dashboard</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59163"/>
          <a:stretch/>
        </p:blipFill>
        <p:spPr>
          <a:xfrm>
            <a:off x="1320800" y="1454970"/>
            <a:ext cx="9412147" cy="2159768"/>
          </a:xfrm>
          <a:prstGeom prst="rect">
            <a:avLst/>
          </a:prstGeom>
        </p:spPr>
      </p:pic>
      <p:sp>
        <p:nvSpPr>
          <p:cNvPr id="4" name="Slide Number Placeholder 1"/>
          <p:cNvSpPr txBox="1">
            <a:spLocks/>
          </p:cNvSpPr>
          <p:nvPr/>
        </p:nvSpPr>
        <p:spPr bwMode="auto">
          <a:xfrm>
            <a:off x="11330048" y="6322142"/>
            <a:ext cx="457200" cy="28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defRPr/>
            </a:pPr>
            <a:r>
              <a:rPr lang="en-US" dirty="0" smtClean="0">
                <a:solidFill>
                  <a:schemeClr val="bg1">
                    <a:lumMod val="50000"/>
                  </a:schemeClr>
                </a:solidFill>
                <a:ea typeface="ＭＳ Ｐゴシック"/>
                <a:cs typeface="ＭＳ Ｐゴシック"/>
              </a:rPr>
              <a:t>13</a:t>
            </a:r>
            <a:endParaRPr lang="en-US" dirty="0">
              <a:solidFill>
                <a:schemeClr val="bg1">
                  <a:lumMod val="50000"/>
                </a:schemeClr>
              </a:solidFill>
              <a:ea typeface="ＭＳ Ｐゴシック"/>
              <a:cs typeface="ＭＳ Ｐゴシック"/>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8679" t="41107" r="20298"/>
          <a:stretch/>
        </p:blipFill>
        <p:spPr>
          <a:xfrm>
            <a:off x="2343150" y="3422023"/>
            <a:ext cx="8158162" cy="3435977"/>
          </a:xfrm>
          <a:prstGeom prst="rect">
            <a:avLst/>
          </a:prstGeom>
        </p:spPr>
      </p:pic>
    </p:spTree>
    <p:extLst>
      <p:ext uri="{BB962C8B-B14F-4D97-AF65-F5344CB8AC3E}">
        <p14:creationId xmlns:p14="http://schemas.microsoft.com/office/powerpoint/2010/main" val="41416018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State of Michigan</a:t>
            </a:r>
            <a:br>
              <a:rPr lang="en-US" dirty="0"/>
            </a:br>
            <a:r>
              <a:rPr lang="en-US" dirty="0" smtClean="0"/>
              <a:t>Education Dashboard</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0286" y="1533147"/>
            <a:ext cx="9511429" cy="5344518"/>
          </a:xfrm>
          <a:prstGeom prst="rect">
            <a:avLst/>
          </a:prstGeom>
        </p:spPr>
      </p:pic>
      <p:sp>
        <p:nvSpPr>
          <p:cNvPr id="4" name="Slide Number Placeholder 1"/>
          <p:cNvSpPr txBox="1">
            <a:spLocks/>
          </p:cNvSpPr>
          <p:nvPr/>
        </p:nvSpPr>
        <p:spPr bwMode="auto">
          <a:xfrm>
            <a:off x="11330048" y="6322142"/>
            <a:ext cx="457200" cy="28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defRPr/>
            </a:pPr>
            <a:r>
              <a:rPr lang="en-US" dirty="0" smtClean="0">
                <a:solidFill>
                  <a:schemeClr val="bg1">
                    <a:lumMod val="50000"/>
                  </a:schemeClr>
                </a:solidFill>
                <a:ea typeface="ＭＳ Ｐゴシック"/>
                <a:cs typeface="ＭＳ Ｐゴシック"/>
              </a:rPr>
              <a:t>14</a:t>
            </a:r>
            <a:endParaRPr lang="en-US" dirty="0">
              <a:solidFill>
                <a:schemeClr val="bg1">
                  <a:lumMod val="50000"/>
                </a:schemeClr>
              </a:solidFill>
              <a:ea typeface="ＭＳ Ｐゴシック"/>
              <a:cs typeface="ＭＳ Ｐゴシック"/>
            </a:endParaRPr>
          </a:p>
        </p:txBody>
      </p:sp>
    </p:spTree>
    <p:extLst>
      <p:ext uri="{BB962C8B-B14F-4D97-AF65-F5344CB8AC3E}">
        <p14:creationId xmlns:p14="http://schemas.microsoft.com/office/powerpoint/2010/main" val="6493064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State of Michigan</a:t>
            </a:r>
            <a:br>
              <a:rPr lang="en-US" dirty="0"/>
            </a:br>
            <a:r>
              <a:rPr lang="en-US" dirty="0" smtClean="0"/>
              <a:t>Health &amp; Wellness Dashboard</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217" y="1583082"/>
            <a:ext cx="9387566" cy="5274918"/>
          </a:xfrm>
          <a:prstGeom prst="rect">
            <a:avLst/>
          </a:prstGeom>
        </p:spPr>
      </p:pic>
      <p:sp>
        <p:nvSpPr>
          <p:cNvPr id="4" name="Slide Number Placeholder 1"/>
          <p:cNvSpPr txBox="1">
            <a:spLocks/>
          </p:cNvSpPr>
          <p:nvPr/>
        </p:nvSpPr>
        <p:spPr bwMode="auto">
          <a:xfrm>
            <a:off x="11330048" y="6322142"/>
            <a:ext cx="457200" cy="28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defRPr/>
            </a:pPr>
            <a:r>
              <a:rPr lang="en-US" dirty="0" smtClean="0">
                <a:solidFill>
                  <a:schemeClr val="bg1">
                    <a:lumMod val="50000"/>
                  </a:schemeClr>
                </a:solidFill>
                <a:ea typeface="ＭＳ Ｐゴシック"/>
                <a:cs typeface="ＭＳ Ｐゴシック"/>
              </a:rPr>
              <a:t>15</a:t>
            </a:r>
            <a:endParaRPr lang="en-US" dirty="0">
              <a:solidFill>
                <a:schemeClr val="bg1">
                  <a:lumMod val="50000"/>
                </a:schemeClr>
              </a:solidFill>
              <a:ea typeface="ＭＳ Ｐゴシック"/>
              <a:cs typeface="ＭＳ Ｐゴシック"/>
            </a:endParaRPr>
          </a:p>
        </p:txBody>
      </p:sp>
    </p:spTree>
    <p:extLst>
      <p:ext uri="{BB962C8B-B14F-4D97-AF65-F5344CB8AC3E}">
        <p14:creationId xmlns:p14="http://schemas.microsoft.com/office/powerpoint/2010/main" val="41914927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State of Michigan</a:t>
            </a:r>
            <a:br>
              <a:rPr lang="en-US" dirty="0"/>
            </a:br>
            <a:r>
              <a:rPr lang="en-US" dirty="0" smtClean="0"/>
              <a:t>Infrastructure Dashboard</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516" y="1546942"/>
            <a:ext cx="9438968" cy="5303801"/>
          </a:xfrm>
          <a:prstGeom prst="rect">
            <a:avLst/>
          </a:prstGeom>
        </p:spPr>
      </p:pic>
      <p:sp>
        <p:nvSpPr>
          <p:cNvPr id="4" name="Slide Number Placeholder 1"/>
          <p:cNvSpPr txBox="1">
            <a:spLocks/>
          </p:cNvSpPr>
          <p:nvPr/>
        </p:nvSpPr>
        <p:spPr bwMode="auto">
          <a:xfrm>
            <a:off x="11330048" y="6322142"/>
            <a:ext cx="457200" cy="28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defRPr/>
            </a:pPr>
            <a:r>
              <a:rPr lang="en-US" dirty="0" smtClean="0">
                <a:solidFill>
                  <a:schemeClr val="bg1">
                    <a:lumMod val="50000"/>
                  </a:schemeClr>
                </a:solidFill>
                <a:ea typeface="ＭＳ Ｐゴシック"/>
                <a:cs typeface="ＭＳ Ｐゴシック"/>
              </a:rPr>
              <a:t>16</a:t>
            </a:r>
            <a:endParaRPr lang="en-US" dirty="0">
              <a:solidFill>
                <a:schemeClr val="bg1">
                  <a:lumMod val="50000"/>
                </a:schemeClr>
              </a:solidFill>
              <a:ea typeface="ＭＳ Ｐゴシック"/>
              <a:cs typeface="ＭＳ Ｐゴシック"/>
            </a:endParaRPr>
          </a:p>
        </p:txBody>
      </p:sp>
    </p:spTree>
    <p:extLst>
      <p:ext uri="{BB962C8B-B14F-4D97-AF65-F5344CB8AC3E}">
        <p14:creationId xmlns:p14="http://schemas.microsoft.com/office/powerpoint/2010/main" val="17939099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320800" y="172064"/>
            <a:ext cx="10668000" cy="1143000"/>
          </a:xfrm>
        </p:spPr>
        <p:txBody>
          <a:bodyPr>
            <a:normAutofit/>
          </a:bodyPr>
          <a:lstStyle/>
          <a:p>
            <a:r>
              <a:rPr lang="en-US" dirty="0"/>
              <a:t>State of Michigan</a:t>
            </a:r>
            <a:br>
              <a:rPr lang="en-US" dirty="0"/>
            </a:br>
            <a:r>
              <a:rPr lang="en-US" dirty="0"/>
              <a:t>Current </a:t>
            </a:r>
            <a:r>
              <a:rPr lang="en-US" dirty="0" smtClean="0"/>
              <a:t>Open Data Portal</a:t>
            </a:r>
            <a:endParaRPr lang="en-US" sz="2800" dirty="0"/>
          </a:p>
        </p:txBody>
      </p:sp>
      <p:sp>
        <p:nvSpPr>
          <p:cNvPr id="5" name="Content Placeholder 2"/>
          <p:cNvSpPr txBox="1">
            <a:spLocks/>
          </p:cNvSpPr>
          <p:nvPr/>
        </p:nvSpPr>
        <p:spPr>
          <a:xfrm>
            <a:off x="609600" y="1600201"/>
            <a:ext cx="10972800" cy="4525963"/>
          </a:xfrm>
          <a:prstGeom prst="rect">
            <a:avLst/>
          </a:prstGeom>
        </p:spPr>
        <p:txBody>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a:lstStyle>
          <a:p>
            <a:pPr hangingPunct="1"/>
            <a:endParaRPr lang="en-US" dirty="0"/>
          </a:p>
        </p:txBody>
      </p:sp>
      <p:sp>
        <p:nvSpPr>
          <p:cNvPr id="6" name="Slide Number Placeholder 1"/>
          <p:cNvSpPr txBox="1">
            <a:spLocks/>
          </p:cNvSpPr>
          <p:nvPr/>
        </p:nvSpPr>
        <p:spPr bwMode="auto">
          <a:xfrm>
            <a:off x="11531600" y="6430965"/>
            <a:ext cx="4572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defRPr/>
            </a:pPr>
            <a:r>
              <a:rPr lang="en-US" dirty="0" smtClean="0">
                <a:solidFill>
                  <a:schemeClr val="bg1">
                    <a:lumMod val="50000"/>
                  </a:schemeClr>
                </a:solidFill>
                <a:ea typeface="ＭＳ Ｐゴシック"/>
                <a:cs typeface="ＭＳ Ｐゴシック"/>
              </a:rPr>
              <a:t>17</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8990" y="1514168"/>
            <a:ext cx="9414020" cy="5289783"/>
          </a:xfrm>
          <a:prstGeom prst="rect">
            <a:avLst/>
          </a:prstGeom>
        </p:spPr>
      </p:pic>
    </p:spTree>
    <p:extLst>
      <p:ext uri="{BB962C8B-B14F-4D97-AF65-F5344CB8AC3E}">
        <p14:creationId xmlns:p14="http://schemas.microsoft.com/office/powerpoint/2010/main" val="15649828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State of Michigan</a:t>
            </a:r>
            <a:br>
              <a:rPr lang="en-US" dirty="0"/>
            </a:br>
            <a:r>
              <a:rPr lang="en-US" dirty="0" smtClean="0"/>
              <a:t>State Budget Office – Financial Transparency</a:t>
            </a:r>
            <a:endParaRPr lang="en-US" sz="2800" dirty="0"/>
          </a:p>
        </p:txBody>
      </p:sp>
      <p:sp>
        <p:nvSpPr>
          <p:cNvPr id="4" name="Slide Number Placeholder 1"/>
          <p:cNvSpPr txBox="1">
            <a:spLocks/>
          </p:cNvSpPr>
          <p:nvPr/>
        </p:nvSpPr>
        <p:spPr bwMode="auto">
          <a:xfrm>
            <a:off x="11531600" y="6399901"/>
            <a:ext cx="4572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defRPr/>
            </a:pPr>
            <a:r>
              <a:rPr lang="en-US" dirty="0" smtClean="0">
                <a:solidFill>
                  <a:schemeClr val="bg1">
                    <a:lumMod val="50000"/>
                  </a:schemeClr>
                </a:solidFill>
                <a:ea typeface="ＭＳ Ｐゴシック"/>
                <a:cs typeface="ＭＳ Ｐゴシック"/>
              </a:rPr>
              <a:t>18</a:t>
            </a:r>
            <a:endParaRPr lang="en-US" dirty="0">
              <a:solidFill>
                <a:schemeClr val="bg1">
                  <a:lumMod val="50000"/>
                </a:schemeClr>
              </a:solidFill>
              <a:ea typeface="ＭＳ Ｐゴシック"/>
              <a:cs typeface="ＭＳ Ｐゴシック"/>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6684" y="1539521"/>
            <a:ext cx="9458632" cy="5314850"/>
          </a:xfrm>
          <a:prstGeom prst="rect">
            <a:avLst/>
          </a:prstGeom>
        </p:spPr>
      </p:pic>
    </p:spTree>
    <p:extLst>
      <p:ext uri="{BB962C8B-B14F-4D97-AF65-F5344CB8AC3E}">
        <p14:creationId xmlns:p14="http://schemas.microsoft.com/office/powerpoint/2010/main" val="42565930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Michigan Roads – Vital Statistics</a:t>
            </a:r>
            <a:endParaRPr lang="en-US" dirty="0"/>
          </a:p>
        </p:txBody>
      </p:sp>
      <p:sp>
        <p:nvSpPr>
          <p:cNvPr id="3" name="Text Box 2"/>
          <p:cNvSpPr txBox="1">
            <a:spLocks noChangeArrowheads="1"/>
          </p:cNvSpPr>
          <p:nvPr/>
        </p:nvSpPr>
        <p:spPr bwMode="auto">
          <a:xfrm>
            <a:off x="1320800" y="1955409"/>
            <a:ext cx="9581661"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Impact" pitchFamily="34" charset="0"/>
              </a:defRPr>
            </a:lvl1pPr>
            <a:lvl2pPr>
              <a:defRPr>
                <a:solidFill>
                  <a:schemeClr val="tx1"/>
                </a:solidFill>
                <a:latin typeface="Impact" pitchFamily="34" charset="0"/>
              </a:defRPr>
            </a:lvl2pPr>
            <a:lvl3pPr marL="1143000" indent="-228600">
              <a:defRPr>
                <a:solidFill>
                  <a:schemeClr val="tx1"/>
                </a:solidFill>
                <a:latin typeface="Impact" pitchFamily="34" charset="0"/>
              </a:defRPr>
            </a:lvl3pPr>
            <a:lvl4pPr marL="1600200" indent="-228600">
              <a:defRPr>
                <a:solidFill>
                  <a:schemeClr val="tx1"/>
                </a:solidFill>
                <a:latin typeface="Impact" pitchFamily="34" charset="0"/>
              </a:defRPr>
            </a:lvl4pPr>
            <a:lvl5pPr marL="2057400" indent="-228600">
              <a:defRPr>
                <a:solidFill>
                  <a:schemeClr val="tx1"/>
                </a:solidFill>
                <a:latin typeface="Impact" pitchFamily="34" charset="0"/>
              </a:defRPr>
            </a:lvl5pPr>
            <a:lvl6pPr marL="2514600" indent="-228600" eaLnBrk="0" fontAlgn="base" hangingPunct="0">
              <a:spcBef>
                <a:spcPct val="0"/>
              </a:spcBef>
              <a:spcAft>
                <a:spcPct val="0"/>
              </a:spcAft>
              <a:defRPr>
                <a:solidFill>
                  <a:schemeClr val="tx1"/>
                </a:solidFill>
                <a:latin typeface="Impact" pitchFamily="34" charset="0"/>
              </a:defRPr>
            </a:lvl6pPr>
            <a:lvl7pPr marL="2971800" indent="-228600" eaLnBrk="0" fontAlgn="base" hangingPunct="0">
              <a:spcBef>
                <a:spcPct val="0"/>
              </a:spcBef>
              <a:spcAft>
                <a:spcPct val="0"/>
              </a:spcAft>
              <a:defRPr>
                <a:solidFill>
                  <a:schemeClr val="tx1"/>
                </a:solidFill>
                <a:latin typeface="Impact" pitchFamily="34" charset="0"/>
              </a:defRPr>
            </a:lvl7pPr>
            <a:lvl8pPr marL="3429000" indent="-228600" eaLnBrk="0" fontAlgn="base" hangingPunct="0">
              <a:spcBef>
                <a:spcPct val="0"/>
              </a:spcBef>
              <a:spcAft>
                <a:spcPct val="0"/>
              </a:spcAft>
              <a:defRPr>
                <a:solidFill>
                  <a:schemeClr val="tx1"/>
                </a:solidFill>
                <a:latin typeface="Impact" pitchFamily="34" charset="0"/>
              </a:defRPr>
            </a:lvl8pPr>
            <a:lvl9pPr marL="3886200" indent="-228600" eaLnBrk="0" fontAlgn="base" hangingPunct="0">
              <a:spcBef>
                <a:spcPct val="0"/>
              </a:spcBef>
              <a:spcAft>
                <a:spcPct val="0"/>
              </a:spcAft>
              <a:defRPr>
                <a:solidFill>
                  <a:schemeClr val="tx1"/>
                </a:solidFill>
                <a:latin typeface="Impact" pitchFamily="34" charset="0"/>
              </a:defRPr>
            </a:lvl9pPr>
          </a:lstStyle>
          <a:p>
            <a:pPr>
              <a:spcBef>
                <a:spcPct val="50000"/>
              </a:spcBef>
              <a:buFontTx/>
              <a:buChar char="•"/>
              <a:defRPr/>
            </a:pPr>
            <a:r>
              <a:rPr lang="en-US" sz="2400" b="1" dirty="0" smtClean="0">
                <a:latin typeface="Arial" charset="0"/>
              </a:rPr>
              <a:t> </a:t>
            </a:r>
            <a:r>
              <a:rPr lang="en-US" sz="3200" dirty="0" smtClean="0">
                <a:solidFill>
                  <a:srgbClr val="000000"/>
                </a:solidFill>
                <a:latin typeface="+mj-lt"/>
              </a:rPr>
              <a:t>660 Road Owning Agencies</a:t>
            </a:r>
            <a:r>
              <a:rPr lang="en-US" sz="2800" dirty="0" smtClean="0">
                <a:solidFill>
                  <a:srgbClr val="000000"/>
                </a:solidFill>
                <a:latin typeface="+mj-lt"/>
              </a:rPr>
              <a:t> </a:t>
            </a:r>
            <a:endParaRPr lang="en-US" sz="2800" dirty="0">
              <a:solidFill>
                <a:srgbClr val="000000"/>
              </a:solidFill>
              <a:latin typeface="+mj-lt"/>
            </a:endParaRPr>
          </a:p>
          <a:p>
            <a:pPr marL="800100" lvl="1" indent="-342900">
              <a:spcBef>
                <a:spcPct val="50000"/>
              </a:spcBef>
              <a:buFont typeface="Wingdings" pitchFamily="2" charset="2"/>
              <a:buChar char="Ø"/>
              <a:defRPr/>
            </a:pPr>
            <a:r>
              <a:rPr lang="en-US" sz="2800" dirty="0" smtClean="0">
                <a:solidFill>
                  <a:srgbClr val="000000"/>
                </a:solidFill>
                <a:latin typeface="+mj-lt"/>
              </a:rPr>
              <a:t>State  </a:t>
            </a:r>
            <a:r>
              <a:rPr lang="en-US" sz="2800" dirty="0">
                <a:solidFill>
                  <a:srgbClr val="000000"/>
                </a:solidFill>
                <a:latin typeface="+mj-lt"/>
              </a:rPr>
              <a:t>– 13,214 mi</a:t>
            </a:r>
          </a:p>
          <a:p>
            <a:pPr marL="800100" lvl="1" indent="-342900">
              <a:spcBef>
                <a:spcPct val="50000"/>
              </a:spcBef>
              <a:buFont typeface="Wingdings" pitchFamily="2" charset="2"/>
              <a:buChar char="Ø"/>
              <a:defRPr/>
            </a:pPr>
            <a:r>
              <a:rPr lang="en-US" sz="2800" dirty="0">
                <a:solidFill>
                  <a:srgbClr val="000000"/>
                </a:solidFill>
                <a:latin typeface="+mj-lt"/>
              </a:rPr>
              <a:t>County – 88,977 mi</a:t>
            </a:r>
          </a:p>
          <a:p>
            <a:pPr marL="800100" lvl="1" indent="-342900">
              <a:spcBef>
                <a:spcPct val="50000"/>
              </a:spcBef>
              <a:buFont typeface="Wingdings" pitchFamily="2" charset="2"/>
              <a:buChar char="Ø"/>
              <a:defRPr/>
            </a:pPr>
            <a:r>
              <a:rPr lang="en-US" sz="2800" dirty="0">
                <a:solidFill>
                  <a:srgbClr val="000000"/>
                </a:solidFill>
                <a:latin typeface="+mj-lt"/>
              </a:rPr>
              <a:t>City/village – 20,860 mi</a:t>
            </a:r>
          </a:p>
          <a:p>
            <a:pPr marL="800100" lvl="1" indent="-342900">
              <a:spcBef>
                <a:spcPct val="50000"/>
              </a:spcBef>
              <a:buFont typeface="Wingdings" pitchFamily="2" charset="2"/>
              <a:buChar char="Ø"/>
              <a:defRPr/>
            </a:pPr>
            <a:r>
              <a:rPr lang="en-US" sz="2800" dirty="0">
                <a:solidFill>
                  <a:srgbClr val="000000"/>
                </a:solidFill>
                <a:latin typeface="+mj-lt"/>
              </a:rPr>
              <a:t>Private – 13,427 mi (fastest growing segment</a:t>
            </a:r>
            <a:r>
              <a:rPr lang="en-US" sz="2800" dirty="0" smtClean="0">
                <a:solidFill>
                  <a:srgbClr val="000000"/>
                </a:solidFill>
                <a:latin typeface="+mj-lt"/>
              </a:rPr>
              <a:t>)</a:t>
            </a:r>
            <a:endParaRPr lang="en-US" sz="2800" dirty="0">
              <a:solidFill>
                <a:srgbClr val="000000"/>
              </a:solidFill>
              <a:latin typeface="+mj-lt"/>
            </a:endParaRPr>
          </a:p>
        </p:txBody>
      </p:sp>
    </p:spTree>
    <p:extLst>
      <p:ext uri="{BB962C8B-B14F-4D97-AF65-F5344CB8AC3E}">
        <p14:creationId xmlns:p14="http://schemas.microsoft.com/office/powerpoint/2010/main" val="2509887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txBox="1">
            <a:spLocks/>
          </p:cNvSpPr>
          <p:nvPr/>
        </p:nvSpPr>
        <p:spPr bwMode="auto">
          <a:xfrm>
            <a:off x="11249025" y="6492498"/>
            <a:ext cx="4572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defRPr/>
            </a:pPr>
            <a:fld id="{74E4F7EC-B3C0-4B56-96E4-582F7EC1275F}" type="slidenum">
              <a:rPr lang="en-US">
                <a:solidFill>
                  <a:schemeClr val="bg1">
                    <a:lumMod val="50000"/>
                  </a:schemeClr>
                </a:solidFill>
                <a:ea typeface="ＭＳ Ｐゴシック"/>
                <a:cs typeface="ＭＳ Ｐゴシック"/>
              </a:rPr>
              <a:t>2</a:t>
            </a:fld>
            <a:endParaRPr lang="en-US" dirty="0">
              <a:solidFill>
                <a:schemeClr val="bg1">
                  <a:lumMod val="50000"/>
                </a:schemeClr>
              </a:solidFill>
              <a:ea typeface="ＭＳ Ｐゴシック"/>
              <a:cs typeface="ＭＳ Ｐゴシック"/>
            </a:endParaRPr>
          </a:p>
        </p:txBody>
      </p:sp>
      <p:sp>
        <p:nvSpPr>
          <p:cNvPr id="21" name="Title 2"/>
          <p:cNvSpPr>
            <a:spLocks noGrp="1"/>
          </p:cNvSpPr>
          <p:nvPr>
            <p:ph type="title"/>
          </p:nvPr>
        </p:nvSpPr>
        <p:spPr>
          <a:xfrm>
            <a:off x="1347019" y="152400"/>
            <a:ext cx="10521892" cy="1143000"/>
          </a:xfrm>
        </p:spPr>
        <p:txBody>
          <a:bodyPr>
            <a:noAutofit/>
          </a:bodyPr>
          <a:lstStyle/>
          <a:p>
            <a:r>
              <a:rPr lang="en-US" dirty="0"/>
              <a:t>State of Michigan</a:t>
            </a:r>
            <a:br>
              <a:rPr lang="en-US" dirty="0"/>
            </a:br>
            <a:r>
              <a:rPr lang="en-US" dirty="0"/>
              <a:t>Vision to Transform Service Delivery to Citizens</a:t>
            </a:r>
            <a:endParaRPr lang="en-US" sz="2800" dirty="0"/>
          </a:p>
        </p:txBody>
      </p:sp>
      <p:sp>
        <p:nvSpPr>
          <p:cNvPr id="165" name="Oval 164"/>
          <p:cNvSpPr/>
          <p:nvPr/>
        </p:nvSpPr>
        <p:spPr>
          <a:xfrm>
            <a:off x="246154" y="2968770"/>
            <a:ext cx="256032" cy="253865"/>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2</a:t>
            </a:r>
          </a:p>
        </p:txBody>
      </p:sp>
      <p:sp>
        <p:nvSpPr>
          <p:cNvPr id="166" name="Oval 165"/>
          <p:cNvSpPr/>
          <p:nvPr/>
        </p:nvSpPr>
        <p:spPr>
          <a:xfrm>
            <a:off x="246154" y="3530504"/>
            <a:ext cx="256032" cy="253865"/>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3</a:t>
            </a:r>
          </a:p>
        </p:txBody>
      </p:sp>
      <p:sp>
        <p:nvSpPr>
          <p:cNvPr id="167" name="Oval 166"/>
          <p:cNvSpPr/>
          <p:nvPr/>
        </p:nvSpPr>
        <p:spPr>
          <a:xfrm>
            <a:off x="246154" y="4401787"/>
            <a:ext cx="256032" cy="253865"/>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4</a:t>
            </a:r>
          </a:p>
        </p:txBody>
      </p:sp>
      <p:sp>
        <p:nvSpPr>
          <p:cNvPr id="168" name="Oval 167"/>
          <p:cNvSpPr/>
          <p:nvPr/>
        </p:nvSpPr>
        <p:spPr>
          <a:xfrm>
            <a:off x="246154" y="5285179"/>
            <a:ext cx="256032" cy="253865"/>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5</a:t>
            </a:r>
          </a:p>
        </p:txBody>
      </p:sp>
      <p:sp>
        <p:nvSpPr>
          <p:cNvPr id="169" name="TextBox 168"/>
          <p:cNvSpPr txBox="1"/>
          <p:nvPr/>
        </p:nvSpPr>
        <p:spPr>
          <a:xfrm>
            <a:off x="6639464" y="2368799"/>
            <a:ext cx="5229447" cy="4362733"/>
          </a:xfrm>
          <a:prstGeom prst="rect">
            <a:avLst/>
          </a:prstGeom>
          <a:noFill/>
        </p:spPr>
        <p:txBody>
          <a:bodyPr wrap="square" rtlCol="0">
            <a:spAutoFit/>
          </a:bodyPr>
          <a:lstStyle/>
          <a:p>
            <a:pPr>
              <a:spcAft>
                <a:spcPts val="900"/>
              </a:spcAft>
            </a:pPr>
            <a:r>
              <a:rPr lang="en-US" sz="1600" dirty="0"/>
              <a:t>The State of Michigan offers programs and services to its citizens.</a:t>
            </a:r>
          </a:p>
          <a:p>
            <a:pPr>
              <a:spcAft>
                <a:spcPts val="600"/>
              </a:spcAft>
            </a:pPr>
            <a:r>
              <a:rPr lang="en-US" sz="1600" dirty="0"/>
              <a:t>Key Performance Indicators (KPIs) are defined by the business and supported by the ASC. They measure program effectiveness through metrics, scorecards and dashboards.</a:t>
            </a:r>
          </a:p>
          <a:p>
            <a:pPr>
              <a:spcAft>
                <a:spcPts val="900"/>
              </a:spcAft>
            </a:pPr>
            <a:r>
              <a:rPr lang="en-US" sz="1600" dirty="0"/>
              <a:t>ASC works in partnership with department analytic specialists to provide the intelligence to make better decisions about state programs and to answer questions posed by the Governor and department leadership.</a:t>
            </a:r>
          </a:p>
          <a:p>
            <a:pPr>
              <a:spcAft>
                <a:spcPts val="900"/>
              </a:spcAft>
            </a:pPr>
            <a:r>
              <a:rPr lang="en-US" sz="1600" dirty="0"/>
              <a:t>EIM program elements rationalize, organize, sustain and present information to the ASC.</a:t>
            </a:r>
          </a:p>
          <a:p>
            <a:pPr>
              <a:spcAft>
                <a:spcPts val="900"/>
              </a:spcAft>
            </a:pPr>
            <a:r>
              <a:rPr lang="en-US" sz="1600" dirty="0"/>
              <a:t>State departments and third parties provide cleansed data to the EIM.</a:t>
            </a:r>
          </a:p>
          <a:p>
            <a:pPr>
              <a:spcAft>
                <a:spcPts val="900"/>
              </a:spcAft>
            </a:pPr>
            <a:r>
              <a:rPr lang="en-US" sz="1600" dirty="0"/>
              <a:t>The organizational processes, principles, model, roles and responsibilities are the foundation to sustain EIM.</a:t>
            </a:r>
          </a:p>
        </p:txBody>
      </p:sp>
      <p:sp>
        <p:nvSpPr>
          <p:cNvPr id="170" name="Oval 169"/>
          <p:cNvSpPr/>
          <p:nvPr/>
        </p:nvSpPr>
        <p:spPr>
          <a:xfrm>
            <a:off x="6368846" y="2488733"/>
            <a:ext cx="256032" cy="253865"/>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1</a:t>
            </a:r>
          </a:p>
        </p:txBody>
      </p:sp>
      <p:sp>
        <p:nvSpPr>
          <p:cNvPr id="171" name="Oval 170"/>
          <p:cNvSpPr/>
          <p:nvPr/>
        </p:nvSpPr>
        <p:spPr>
          <a:xfrm>
            <a:off x="6363014" y="3149103"/>
            <a:ext cx="256032" cy="253865"/>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2</a:t>
            </a:r>
          </a:p>
        </p:txBody>
      </p:sp>
      <p:sp>
        <p:nvSpPr>
          <p:cNvPr id="172" name="Oval 171"/>
          <p:cNvSpPr/>
          <p:nvPr/>
        </p:nvSpPr>
        <p:spPr>
          <a:xfrm>
            <a:off x="6368846" y="3959935"/>
            <a:ext cx="256032" cy="253865"/>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3</a:t>
            </a:r>
          </a:p>
        </p:txBody>
      </p:sp>
      <p:sp>
        <p:nvSpPr>
          <p:cNvPr id="173" name="Oval 172"/>
          <p:cNvSpPr/>
          <p:nvPr/>
        </p:nvSpPr>
        <p:spPr>
          <a:xfrm>
            <a:off x="6368846" y="5042931"/>
            <a:ext cx="256032" cy="253865"/>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4</a:t>
            </a:r>
          </a:p>
        </p:txBody>
      </p:sp>
      <p:sp>
        <p:nvSpPr>
          <p:cNvPr id="174" name="Oval 173"/>
          <p:cNvSpPr/>
          <p:nvPr/>
        </p:nvSpPr>
        <p:spPr>
          <a:xfrm>
            <a:off x="6369852" y="5673291"/>
            <a:ext cx="256032" cy="253865"/>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5</a:t>
            </a:r>
          </a:p>
        </p:txBody>
      </p:sp>
      <p:sp>
        <p:nvSpPr>
          <p:cNvPr id="186" name="Oval 185"/>
          <p:cNvSpPr/>
          <p:nvPr/>
        </p:nvSpPr>
        <p:spPr>
          <a:xfrm>
            <a:off x="246154" y="2605962"/>
            <a:ext cx="256032" cy="253865"/>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1</a:t>
            </a:r>
          </a:p>
        </p:txBody>
      </p:sp>
      <p:sp>
        <p:nvSpPr>
          <p:cNvPr id="193" name="Oval 192"/>
          <p:cNvSpPr/>
          <p:nvPr/>
        </p:nvSpPr>
        <p:spPr>
          <a:xfrm>
            <a:off x="253467" y="6077623"/>
            <a:ext cx="256032" cy="253865"/>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6</a:t>
            </a:r>
          </a:p>
        </p:txBody>
      </p:sp>
      <p:sp>
        <p:nvSpPr>
          <p:cNvPr id="194" name="Oval 193"/>
          <p:cNvSpPr/>
          <p:nvPr/>
        </p:nvSpPr>
        <p:spPr>
          <a:xfrm>
            <a:off x="6368846" y="6238633"/>
            <a:ext cx="256032" cy="253865"/>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6</a:t>
            </a:r>
          </a:p>
        </p:txBody>
      </p:sp>
      <p:sp>
        <p:nvSpPr>
          <p:cNvPr id="136" name="Rectangle 135"/>
          <p:cNvSpPr/>
          <p:nvPr/>
        </p:nvSpPr>
        <p:spPr>
          <a:xfrm>
            <a:off x="556421" y="2573454"/>
            <a:ext cx="1476894" cy="260481"/>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white"/>
                </a:solidFill>
              </a:rPr>
              <a:t>State Program </a:t>
            </a:r>
          </a:p>
        </p:txBody>
      </p:sp>
      <p:sp>
        <p:nvSpPr>
          <p:cNvPr id="137" name="Rectangle 136"/>
          <p:cNvSpPr/>
          <p:nvPr/>
        </p:nvSpPr>
        <p:spPr>
          <a:xfrm>
            <a:off x="2246676" y="2574765"/>
            <a:ext cx="1476894" cy="260481"/>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white"/>
                </a:solidFill>
              </a:rPr>
              <a:t>State Program</a:t>
            </a:r>
          </a:p>
        </p:txBody>
      </p:sp>
      <p:sp>
        <p:nvSpPr>
          <p:cNvPr id="138" name="Rectangle 137"/>
          <p:cNvSpPr/>
          <p:nvPr/>
        </p:nvSpPr>
        <p:spPr>
          <a:xfrm>
            <a:off x="3902295" y="2576080"/>
            <a:ext cx="1476894" cy="260481"/>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white"/>
                </a:solidFill>
              </a:rPr>
              <a:t>State Program</a:t>
            </a:r>
          </a:p>
        </p:txBody>
      </p:sp>
      <p:sp>
        <p:nvSpPr>
          <p:cNvPr id="139" name="Rectangle 138"/>
          <p:cNvSpPr/>
          <p:nvPr/>
        </p:nvSpPr>
        <p:spPr>
          <a:xfrm>
            <a:off x="555261" y="2945409"/>
            <a:ext cx="1476894" cy="26048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white"/>
                </a:solidFill>
              </a:rPr>
              <a:t>KPI(s)</a:t>
            </a:r>
          </a:p>
        </p:txBody>
      </p:sp>
      <p:sp>
        <p:nvSpPr>
          <p:cNvPr id="140" name="Rectangle 139"/>
          <p:cNvSpPr/>
          <p:nvPr/>
        </p:nvSpPr>
        <p:spPr>
          <a:xfrm>
            <a:off x="2245516" y="2946720"/>
            <a:ext cx="1476894" cy="26048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white"/>
                </a:solidFill>
              </a:rPr>
              <a:t>KPI(s)</a:t>
            </a:r>
          </a:p>
        </p:txBody>
      </p:sp>
      <p:sp>
        <p:nvSpPr>
          <p:cNvPr id="141" name="Rectangle 140"/>
          <p:cNvSpPr/>
          <p:nvPr/>
        </p:nvSpPr>
        <p:spPr>
          <a:xfrm>
            <a:off x="3901135" y="2948035"/>
            <a:ext cx="1476894" cy="26048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white"/>
                </a:solidFill>
              </a:rPr>
              <a:t>KPI(s)</a:t>
            </a:r>
          </a:p>
        </p:txBody>
      </p:sp>
      <p:sp>
        <p:nvSpPr>
          <p:cNvPr id="142" name="Rectangle 141"/>
          <p:cNvSpPr/>
          <p:nvPr/>
        </p:nvSpPr>
        <p:spPr>
          <a:xfrm>
            <a:off x="555261" y="3293400"/>
            <a:ext cx="4823928" cy="68085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nchorCtr="0"/>
          <a:lstStyle/>
          <a:p>
            <a:pPr algn="ctr"/>
            <a:r>
              <a:rPr lang="en-US" sz="1400" b="1" dirty="0">
                <a:solidFill>
                  <a:prstClr val="white"/>
                </a:solidFill>
              </a:rPr>
              <a:t>Analytics Service Center (ASC)</a:t>
            </a:r>
          </a:p>
        </p:txBody>
      </p:sp>
      <p:sp>
        <p:nvSpPr>
          <p:cNvPr id="143" name="Rectangle 142"/>
          <p:cNvSpPr/>
          <p:nvPr/>
        </p:nvSpPr>
        <p:spPr>
          <a:xfrm>
            <a:off x="554101" y="4073134"/>
            <a:ext cx="4823928" cy="9144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nchorCtr="0"/>
          <a:lstStyle/>
          <a:p>
            <a:pPr algn="ctr"/>
            <a:r>
              <a:rPr lang="en-US" sz="1400" b="1" dirty="0">
                <a:solidFill>
                  <a:prstClr val="white"/>
                </a:solidFill>
              </a:rPr>
              <a:t>EIM Program Elements</a:t>
            </a:r>
          </a:p>
        </p:txBody>
      </p:sp>
      <p:sp>
        <p:nvSpPr>
          <p:cNvPr id="144" name="Flowchart: Data 143"/>
          <p:cNvSpPr/>
          <p:nvPr/>
        </p:nvSpPr>
        <p:spPr>
          <a:xfrm>
            <a:off x="1577186" y="3441532"/>
            <a:ext cx="388882" cy="146994"/>
          </a:xfrm>
          <a:prstGeom prst="flowChartInputOutp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5" name="Flowchart: Data 144"/>
          <p:cNvSpPr/>
          <p:nvPr/>
        </p:nvSpPr>
        <p:spPr>
          <a:xfrm>
            <a:off x="2118331" y="3562402"/>
            <a:ext cx="388882" cy="146994"/>
          </a:xfrm>
          <a:prstGeom prst="flowChartInputOutp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6" name="Flowchart: Data 145"/>
          <p:cNvSpPr/>
          <p:nvPr/>
        </p:nvSpPr>
        <p:spPr>
          <a:xfrm>
            <a:off x="2633446" y="3488832"/>
            <a:ext cx="388882" cy="146994"/>
          </a:xfrm>
          <a:prstGeom prst="flowChartInputOutp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7" name="Flowchart: Data 146"/>
          <p:cNvSpPr/>
          <p:nvPr/>
        </p:nvSpPr>
        <p:spPr>
          <a:xfrm>
            <a:off x="3185226" y="3410012"/>
            <a:ext cx="388882" cy="146994"/>
          </a:xfrm>
          <a:prstGeom prst="flowChartInputOutp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8" name="Flowchart: Data 147"/>
          <p:cNvSpPr/>
          <p:nvPr/>
        </p:nvSpPr>
        <p:spPr>
          <a:xfrm>
            <a:off x="3776506" y="3498131"/>
            <a:ext cx="388882" cy="146994"/>
          </a:xfrm>
          <a:prstGeom prst="flowChartInputOutp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9" name="Flowchart: Data 148"/>
          <p:cNvSpPr/>
          <p:nvPr/>
        </p:nvSpPr>
        <p:spPr>
          <a:xfrm>
            <a:off x="4328286" y="3419311"/>
            <a:ext cx="388882" cy="146994"/>
          </a:xfrm>
          <a:prstGeom prst="flowChartInputOutp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50" name="Straight Connector 149"/>
          <p:cNvCxnSpPr>
            <a:stCxn id="144" idx="5"/>
          </p:cNvCxnSpPr>
          <p:nvPr/>
        </p:nvCxnSpPr>
        <p:spPr>
          <a:xfrm>
            <a:off x="1927180" y="3515029"/>
            <a:ext cx="240674" cy="12087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a:endCxn id="146" idx="2"/>
          </p:cNvCxnSpPr>
          <p:nvPr/>
        </p:nvCxnSpPr>
        <p:spPr>
          <a:xfrm flipV="1">
            <a:off x="2478960" y="3562329"/>
            <a:ext cx="193374" cy="7357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a:stCxn id="146" idx="5"/>
            <a:endCxn id="147" idx="2"/>
          </p:cNvCxnSpPr>
          <p:nvPr/>
        </p:nvCxnSpPr>
        <p:spPr>
          <a:xfrm flipV="1">
            <a:off x="2983440" y="3483509"/>
            <a:ext cx="240674" cy="788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a:stCxn id="147" idx="5"/>
            <a:endCxn id="148" idx="2"/>
          </p:cNvCxnSpPr>
          <p:nvPr/>
        </p:nvCxnSpPr>
        <p:spPr>
          <a:xfrm>
            <a:off x="3535220" y="3483509"/>
            <a:ext cx="280174" cy="8811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a:stCxn id="148" idx="5"/>
            <a:endCxn id="149" idx="2"/>
          </p:cNvCxnSpPr>
          <p:nvPr/>
        </p:nvCxnSpPr>
        <p:spPr>
          <a:xfrm flipV="1">
            <a:off x="4126500" y="3492808"/>
            <a:ext cx="240674" cy="788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96" name="Rectangle 195"/>
          <p:cNvSpPr/>
          <p:nvPr/>
        </p:nvSpPr>
        <p:spPr>
          <a:xfrm>
            <a:off x="572000" y="5080992"/>
            <a:ext cx="1064454" cy="68894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400" b="1" dirty="0">
                <a:solidFill>
                  <a:prstClr val="white"/>
                </a:solidFill>
              </a:rPr>
              <a:t>Dept. 1</a:t>
            </a:r>
          </a:p>
        </p:txBody>
      </p:sp>
      <p:sp>
        <p:nvSpPr>
          <p:cNvPr id="197" name="Rectangle 196"/>
          <p:cNvSpPr/>
          <p:nvPr/>
        </p:nvSpPr>
        <p:spPr>
          <a:xfrm>
            <a:off x="1979387" y="5080992"/>
            <a:ext cx="1064454" cy="68894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400" b="1" dirty="0">
                <a:solidFill>
                  <a:prstClr val="white"/>
                </a:solidFill>
              </a:rPr>
              <a:t>Dept. 2</a:t>
            </a:r>
          </a:p>
        </p:txBody>
      </p:sp>
      <p:sp>
        <p:nvSpPr>
          <p:cNvPr id="198" name="Rectangle 197"/>
          <p:cNvSpPr/>
          <p:nvPr/>
        </p:nvSpPr>
        <p:spPr>
          <a:xfrm>
            <a:off x="4311585" y="5080992"/>
            <a:ext cx="1064454" cy="68894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400" b="1" dirty="0">
                <a:solidFill>
                  <a:prstClr val="white"/>
                </a:solidFill>
              </a:rPr>
              <a:t>Dept. N</a:t>
            </a:r>
          </a:p>
        </p:txBody>
      </p:sp>
      <p:sp>
        <p:nvSpPr>
          <p:cNvPr id="199" name="Flowchart: Magnetic Disk 198"/>
          <p:cNvSpPr/>
          <p:nvPr/>
        </p:nvSpPr>
        <p:spPr>
          <a:xfrm>
            <a:off x="946226" y="5147037"/>
            <a:ext cx="316001" cy="349629"/>
          </a:xfrm>
          <a:prstGeom prst="flowChartMagneticDisk">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0" name="Flowchart: Magnetic Disk 199"/>
          <p:cNvSpPr/>
          <p:nvPr/>
        </p:nvSpPr>
        <p:spPr>
          <a:xfrm>
            <a:off x="2376712" y="5147037"/>
            <a:ext cx="316001" cy="349629"/>
          </a:xfrm>
          <a:prstGeom prst="flowChartMagneticDisk">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1" name="Flowchart: Magnetic Disk 200"/>
          <p:cNvSpPr/>
          <p:nvPr/>
        </p:nvSpPr>
        <p:spPr>
          <a:xfrm>
            <a:off x="4714708" y="5131863"/>
            <a:ext cx="316001" cy="364802"/>
          </a:xfrm>
          <a:prstGeom prst="flowChartMagneticDisk">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2" name="Rectangle 201"/>
          <p:cNvSpPr/>
          <p:nvPr/>
        </p:nvSpPr>
        <p:spPr>
          <a:xfrm>
            <a:off x="571905" y="5897895"/>
            <a:ext cx="4804133" cy="71807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nchorCtr="0"/>
          <a:lstStyle/>
          <a:p>
            <a:pPr algn="ctr"/>
            <a:r>
              <a:rPr lang="en-US" sz="1400" b="1" dirty="0">
                <a:solidFill>
                  <a:prstClr val="black"/>
                </a:solidFill>
              </a:rPr>
              <a:t>Foundation</a:t>
            </a:r>
          </a:p>
        </p:txBody>
      </p:sp>
      <p:sp>
        <p:nvSpPr>
          <p:cNvPr id="203" name="TextBox 202"/>
          <p:cNvSpPr txBox="1"/>
          <p:nvPr/>
        </p:nvSpPr>
        <p:spPr>
          <a:xfrm>
            <a:off x="3116226" y="6089304"/>
            <a:ext cx="1069267" cy="276999"/>
          </a:xfrm>
          <a:prstGeom prst="rect">
            <a:avLst/>
          </a:prstGeom>
          <a:noFill/>
        </p:spPr>
        <p:txBody>
          <a:bodyPr wrap="none" rtlCol="0">
            <a:spAutoFit/>
          </a:bodyPr>
          <a:lstStyle/>
          <a:p>
            <a:pPr marL="117475" indent="-117475">
              <a:buFont typeface="Arial" panose="020B0604020202020204" pitchFamily="34" charset="0"/>
              <a:buChar char="•"/>
            </a:pPr>
            <a:r>
              <a:rPr lang="en-US" sz="1200" b="1" dirty="0">
                <a:solidFill>
                  <a:prstClr val="black"/>
                </a:solidFill>
              </a:rPr>
              <a:t>Governance</a:t>
            </a:r>
          </a:p>
        </p:txBody>
      </p:sp>
      <p:sp>
        <p:nvSpPr>
          <p:cNvPr id="204" name="TextBox 203"/>
          <p:cNvSpPr txBox="1"/>
          <p:nvPr/>
        </p:nvSpPr>
        <p:spPr>
          <a:xfrm>
            <a:off x="4220730" y="5903081"/>
            <a:ext cx="1103507" cy="276999"/>
          </a:xfrm>
          <a:prstGeom prst="rect">
            <a:avLst/>
          </a:prstGeom>
          <a:noFill/>
        </p:spPr>
        <p:txBody>
          <a:bodyPr wrap="none" rtlCol="0">
            <a:spAutoFit/>
          </a:bodyPr>
          <a:lstStyle/>
          <a:p>
            <a:pPr marL="117475" indent="-117475">
              <a:buFont typeface="Arial" panose="020B0604020202020204" pitchFamily="34" charset="0"/>
              <a:buChar char="•"/>
            </a:pPr>
            <a:r>
              <a:rPr lang="en-US" sz="1200" b="1" dirty="0">
                <a:solidFill>
                  <a:prstClr val="black"/>
                </a:solidFill>
              </a:rPr>
              <a:t>Data Quality</a:t>
            </a:r>
          </a:p>
        </p:txBody>
      </p:sp>
      <p:sp>
        <p:nvSpPr>
          <p:cNvPr id="209" name="TextBox 208"/>
          <p:cNvSpPr txBox="1"/>
          <p:nvPr/>
        </p:nvSpPr>
        <p:spPr>
          <a:xfrm>
            <a:off x="1741950" y="6117105"/>
            <a:ext cx="972830" cy="276999"/>
          </a:xfrm>
          <a:prstGeom prst="rect">
            <a:avLst/>
          </a:prstGeom>
          <a:noFill/>
        </p:spPr>
        <p:txBody>
          <a:bodyPr wrap="none" rtlCol="0">
            <a:spAutoFit/>
          </a:bodyPr>
          <a:lstStyle/>
          <a:p>
            <a:pPr marL="117475" indent="-117475">
              <a:buFont typeface="Arial" panose="020B0604020202020204" pitchFamily="34" charset="0"/>
              <a:buChar char="•"/>
            </a:pPr>
            <a:r>
              <a:rPr lang="en-US" sz="1200" b="1" dirty="0">
                <a:solidFill>
                  <a:prstClr val="black"/>
                </a:solidFill>
              </a:rPr>
              <a:t>Share First</a:t>
            </a:r>
          </a:p>
        </p:txBody>
      </p:sp>
      <p:sp>
        <p:nvSpPr>
          <p:cNvPr id="210" name="Oval 209"/>
          <p:cNvSpPr/>
          <p:nvPr/>
        </p:nvSpPr>
        <p:spPr>
          <a:xfrm>
            <a:off x="3500925" y="5328014"/>
            <a:ext cx="134129" cy="111461"/>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211" name="Oval 210"/>
          <p:cNvSpPr/>
          <p:nvPr/>
        </p:nvSpPr>
        <p:spPr>
          <a:xfrm>
            <a:off x="3738789" y="5328014"/>
            <a:ext cx="134129" cy="111461"/>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212" name="Oval 211"/>
          <p:cNvSpPr/>
          <p:nvPr/>
        </p:nvSpPr>
        <p:spPr>
          <a:xfrm>
            <a:off x="3995217" y="5328014"/>
            <a:ext cx="134129" cy="111461"/>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213" name="Oval 212"/>
          <p:cNvSpPr/>
          <p:nvPr/>
        </p:nvSpPr>
        <p:spPr>
          <a:xfrm>
            <a:off x="3252645" y="5328014"/>
            <a:ext cx="134129" cy="111461"/>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214" name="TextBox 213"/>
          <p:cNvSpPr txBox="1"/>
          <p:nvPr/>
        </p:nvSpPr>
        <p:spPr>
          <a:xfrm>
            <a:off x="3121135" y="5903081"/>
            <a:ext cx="817853" cy="276999"/>
          </a:xfrm>
          <a:prstGeom prst="rect">
            <a:avLst/>
          </a:prstGeom>
          <a:noFill/>
        </p:spPr>
        <p:txBody>
          <a:bodyPr wrap="none" rtlCol="0">
            <a:spAutoFit/>
          </a:bodyPr>
          <a:lstStyle/>
          <a:p>
            <a:pPr marL="117475" indent="-117475">
              <a:buFont typeface="Arial" panose="020B0604020202020204" pitchFamily="34" charset="0"/>
              <a:buChar char="•"/>
            </a:pPr>
            <a:r>
              <a:rPr lang="en-US" sz="1200" b="1" dirty="0">
                <a:solidFill>
                  <a:prstClr val="black"/>
                </a:solidFill>
              </a:rPr>
              <a:t>Security</a:t>
            </a:r>
          </a:p>
        </p:txBody>
      </p:sp>
      <p:sp>
        <p:nvSpPr>
          <p:cNvPr id="215" name="TextBox 214"/>
          <p:cNvSpPr txBox="1"/>
          <p:nvPr/>
        </p:nvSpPr>
        <p:spPr>
          <a:xfrm>
            <a:off x="4220730" y="6089304"/>
            <a:ext cx="759503" cy="276999"/>
          </a:xfrm>
          <a:prstGeom prst="rect">
            <a:avLst/>
          </a:prstGeom>
          <a:noFill/>
        </p:spPr>
        <p:txBody>
          <a:bodyPr wrap="none" rtlCol="0">
            <a:spAutoFit/>
          </a:bodyPr>
          <a:lstStyle/>
          <a:p>
            <a:pPr marL="117475" indent="-117475">
              <a:buFont typeface="Arial" panose="020B0604020202020204" pitchFamily="34" charset="0"/>
              <a:buChar char="•"/>
            </a:pPr>
            <a:r>
              <a:rPr lang="en-US" sz="1200" b="1" dirty="0">
                <a:solidFill>
                  <a:prstClr val="black"/>
                </a:solidFill>
              </a:rPr>
              <a:t>Privacy</a:t>
            </a:r>
          </a:p>
        </p:txBody>
      </p:sp>
      <p:sp>
        <p:nvSpPr>
          <p:cNvPr id="220" name="Rectangle 219"/>
          <p:cNvSpPr/>
          <p:nvPr/>
        </p:nvSpPr>
        <p:spPr>
          <a:xfrm>
            <a:off x="550104" y="1704026"/>
            <a:ext cx="4825934" cy="77237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bIns="0" rtlCol="0" anchor="t" anchorCtr="0"/>
          <a:lstStyle/>
          <a:p>
            <a:pPr algn="ctr"/>
            <a:endParaRPr lang="en-US" sz="1400" b="1" dirty="0">
              <a:solidFill>
                <a:prstClr val="black"/>
              </a:solidFill>
            </a:endParaRPr>
          </a:p>
        </p:txBody>
      </p:sp>
      <p:pic>
        <p:nvPicPr>
          <p:cNvPr id="222" name="Picture 221"/>
          <p:cNvPicPr>
            <a:picLocks noChangeAspect="1"/>
          </p:cNvPicPr>
          <p:nvPr/>
        </p:nvPicPr>
        <p:blipFill>
          <a:blip r:embed="rId3"/>
          <a:stretch>
            <a:fillRect/>
          </a:stretch>
        </p:blipFill>
        <p:spPr>
          <a:xfrm>
            <a:off x="2029816" y="4171761"/>
            <a:ext cx="629396" cy="593431"/>
          </a:xfrm>
          <a:prstGeom prst="rect">
            <a:avLst/>
          </a:prstGeom>
        </p:spPr>
      </p:pic>
      <p:pic>
        <p:nvPicPr>
          <p:cNvPr id="223" name="Picture 222"/>
          <p:cNvPicPr>
            <a:picLocks noChangeAspect="1"/>
          </p:cNvPicPr>
          <p:nvPr/>
        </p:nvPicPr>
        <p:blipFill>
          <a:blip r:embed="rId4"/>
          <a:stretch>
            <a:fillRect/>
          </a:stretch>
        </p:blipFill>
        <p:spPr>
          <a:xfrm>
            <a:off x="3303382" y="4171761"/>
            <a:ext cx="627222" cy="591381"/>
          </a:xfrm>
          <a:prstGeom prst="rect">
            <a:avLst/>
          </a:prstGeom>
        </p:spPr>
      </p:pic>
      <p:pic>
        <p:nvPicPr>
          <p:cNvPr id="224" name="Picture 223"/>
          <p:cNvPicPr>
            <a:picLocks noChangeAspect="1"/>
          </p:cNvPicPr>
          <p:nvPr/>
        </p:nvPicPr>
        <p:blipFill>
          <a:blip r:embed="rId5"/>
          <a:stretch>
            <a:fillRect/>
          </a:stretch>
        </p:blipFill>
        <p:spPr>
          <a:xfrm>
            <a:off x="4424263" y="4171761"/>
            <a:ext cx="621603" cy="586083"/>
          </a:xfrm>
          <a:prstGeom prst="rect">
            <a:avLst/>
          </a:prstGeom>
        </p:spPr>
      </p:pic>
      <p:pic>
        <p:nvPicPr>
          <p:cNvPr id="225" name="Picture 224"/>
          <p:cNvPicPr>
            <a:picLocks noChangeAspect="1"/>
          </p:cNvPicPr>
          <p:nvPr/>
        </p:nvPicPr>
        <p:blipFill>
          <a:blip r:embed="rId6"/>
          <a:stretch>
            <a:fillRect/>
          </a:stretch>
        </p:blipFill>
        <p:spPr>
          <a:xfrm>
            <a:off x="813126" y="5943604"/>
            <a:ext cx="647575" cy="609482"/>
          </a:xfrm>
          <a:prstGeom prst="rect">
            <a:avLst/>
          </a:prstGeom>
        </p:spPr>
      </p:pic>
      <p:pic>
        <p:nvPicPr>
          <p:cNvPr id="226" name="Picture 225"/>
          <p:cNvPicPr>
            <a:picLocks noChangeAspect="1"/>
          </p:cNvPicPr>
          <p:nvPr/>
        </p:nvPicPr>
        <p:blipFill>
          <a:blip r:embed="rId7"/>
          <a:stretch>
            <a:fillRect/>
          </a:stretch>
        </p:blipFill>
        <p:spPr>
          <a:xfrm>
            <a:off x="813126" y="3347339"/>
            <a:ext cx="616994" cy="580431"/>
          </a:xfrm>
          <a:prstGeom prst="rect">
            <a:avLst/>
          </a:prstGeom>
        </p:spPr>
      </p:pic>
      <p:pic>
        <p:nvPicPr>
          <p:cNvPr id="227" name="Picture 226"/>
          <p:cNvPicPr>
            <a:picLocks noChangeAspect="1"/>
          </p:cNvPicPr>
          <p:nvPr/>
        </p:nvPicPr>
        <p:blipFill>
          <a:blip r:embed="rId8"/>
          <a:stretch>
            <a:fillRect/>
          </a:stretch>
        </p:blipFill>
        <p:spPr>
          <a:xfrm>
            <a:off x="813126" y="4171761"/>
            <a:ext cx="658399" cy="613509"/>
          </a:xfrm>
          <a:prstGeom prst="rect">
            <a:avLst/>
          </a:prstGeom>
        </p:spPr>
      </p:pic>
      <p:sp>
        <p:nvSpPr>
          <p:cNvPr id="229" name="TextBox 228"/>
          <p:cNvSpPr txBox="1"/>
          <p:nvPr/>
        </p:nvSpPr>
        <p:spPr>
          <a:xfrm>
            <a:off x="1741950" y="5903081"/>
            <a:ext cx="923651" cy="276999"/>
          </a:xfrm>
          <a:prstGeom prst="rect">
            <a:avLst/>
          </a:prstGeom>
          <a:noFill/>
        </p:spPr>
        <p:txBody>
          <a:bodyPr wrap="none" rtlCol="0">
            <a:spAutoFit/>
          </a:bodyPr>
          <a:lstStyle/>
          <a:p>
            <a:pPr marL="117475" indent="-117475">
              <a:buFont typeface="Arial" panose="020B0604020202020204" pitchFamily="34" charset="0"/>
              <a:buChar char="•"/>
            </a:pPr>
            <a:r>
              <a:rPr lang="en-US" sz="1200" b="1" dirty="0">
                <a:solidFill>
                  <a:prstClr val="black"/>
                </a:solidFill>
              </a:rPr>
              <a:t>Principles</a:t>
            </a:r>
          </a:p>
        </p:txBody>
      </p:sp>
      <p:sp>
        <p:nvSpPr>
          <p:cNvPr id="230" name="TextBox 229"/>
          <p:cNvSpPr txBox="1"/>
          <p:nvPr/>
        </p:nvSpPr>
        <p:spPr>
          <a:xfrm>
            <a:off x="6311617" y="1486118"/>
            <a:ext cx="5557294" cy="763581"/>
          </a:xfrm>
          <a:prstGeom prst="rect">
            <a:avLst/>
          </a:prstGeom>
          <a:noFill/>
        </p:spPr>
        <p:txBody>
          <a:bodyPr wrap="square" rtlCol="0">
            <a:spAutoFit/>
          </a:bodyPr>
          <a:lstStyle/>
          <a:p>
            <a:r>
              <a:rPr lang="en-US" sz="2200" i="1" dirty="0">
                <a:solidFill>
                  <a:prstClr val="black"/>
                </a:solidFill>
              </a:rPr>
              <a:t>EIM transforms the way the State of Michigan delivers services to its citizens</a:t>
            </a:r>
          </a:p>
        </p:txBody>
      </p:sp>
      <p:sp>
        <p:nvSpPr>
          <p:cNvPr id="69" name="Freeform 11"/>
          <p:cNvSpPr>
            <a:spLocks noEditPoints="1"/>
          </p:cNvSpPr>
          <p:nvPr/>
        </p:nvSpPr>
        <p:spPr bwMode="auto">
          <a:xfrm flipH="1">
            <a:off x="3954348" y="1742476"/>
            <a:ext cx="350826" cy="643840"/>
          </a:xfrm>
          <a:custGeom>
            <a:avLst/>
            <a:gdLst/>
            <a:ahLst/>
            <a:cxnLst>
              <a:cxn ang="0">
                <a:pos x="324" y="316"/>
              </a:cxn>
              <a:cxn ang="0">
                <a:pos x="318" y="234"/>
              </a:cxn>
              <a:cxn ang="0">
                <a:pos x="292" y="204"/>
              </a:cxn>
              <a:cxn ang="0">
                <a:pos x="228" y="54"/>
              </a:cxn>
              <a:cxn ang="0">
                <a:pos x="146" y="6"/>
              </a:cxn>
              <a:cxn ang="0">
                <a:pos x="100" y="86"/>
              </a:cxn>
              <a:cxn ang="0">
                <a:pos x="110" y="192"/>
              </a:cxn>
              <a:cxn ang="0">
                <a:pos x="72" y="220"/>
              </a:cxn>
              <a:cxn ang="0">
                <a:pos x="50" y="286"/>
              </a:cxn>
              <a:cxn ang="0">
                <a:pos x="24" y="424"/>
              </a:cxn>
              <a:cxn ang="0">
                <a:pos x="20" y="488"/>
              </a:cxn>
              <a:cxn ang="0">
                <a:pos x="6" y="624"/>
              </a:cxn>
              <a:cxn ang="0">
                <a:pos x="4" y="680"/>
              </a:cxn>
              <a:cxn ang="0">
                <a:pos x="30" y="706"/>
              </a:cxn>
              <a:cxn ang="0">
                <a:pos x="42" y="706"/>
              </a:cxn>
              <a:cxn ang="0">
                <a:pos x="34" y="692"/>
              </a:cxn>
              <a:cxn ang="0">
                <a:pos x="18" y="666"/>
              </a:cxn>
              <a:cxn ang="0">
                <a:pos x="26" y="650"/>
              </a:cxn>
              <a:cxn ang="0">
                <a:pos x="42" y="684"/>
              </a:cxn>
              <a:cxn ang="0">
                <a:pos x="40" y="642"/>
              </a:cxn>
              <a:cxn ang="0">
                <a:pos x="34" y="594"/>
              </a:cxn>
              <a:cxn ang="0">
                <a:pos x="46" y="630"/>
              </a:cxn>
              <a:cxn ang="0">
                <a:pos x="48" y="736"/>
              </a:cxn>
              <a:cxn ang="0">
                <a:pos x="30" y="824"/>
              </a:cxn>
              <a:cxn ang="0">
                <a:pos x="48" y="832"/>
              </a:cxn>
              <a:cxn ang="0">
                <a:pos x="80" y="844"/>
              </a:cxn>
              <a:cxn ang="0">
                <a:pos x="84" y="944"/>
              </a:cxn>
              <a:cxn ang="0">
                <a:pos x="94" y="1094"/>
              </a:cxn>
              <a:cxn ang="0">
                <a:pos x="88" y="1144"/>
              </a:cxn>
              <a:cxn ang="0">
                <a:pos x="94" y="1188"/>
              </a:cxn>
              <a:cxn ang="0">
                <a:pos x="94" y="1202"/>
              </a:cxn>
              <a:cxn ang="0">
                <a:pos x="100" y="1228"/>
              </a:cxn>
              <a:cxn ang="0">
                <a:pos x="152" y="1224"/>
              </a:cxn>
              <a:cxn ang="0">
                <a:pos x="176" y="1182"/>
              </a:cxn>
              <a:cxn ang="0">
                <a:pos x="206" y="1144"/>
              </a:cxn>
              <a:cxn ang="0">
                <a:pos x="216" y="1192"/>
              </a:cxn>
              <a:cxn ang="0">
                <a:pos x="222" y="1146"/>
              </a:cxn>
              <a:cxn ang="0">
                <a:pos x="230" y="1104"/>
              </a:cxn>
              <a:cxn ang="0">
                <a:pos x="204" y="1026"/>
              </a:cxn>
              <a:cxn ang="0">
                <a:pos x="206" y="896"/>
              </a:cxn>
              <a:cxn ang="0">
                <a:pos x="214" y="848"/>
              </a:cxn>
              <a:cxn ang="0">
                <a:pos x="232" y="832"/>
              </a:cxn>
              <a:cxn ang="0">
                <a:pos x="220" y="714"/>
              </a:cxn>
              <a:cxn ang="0">
                <a:pos x="234" y="702"/>
              </a:cxn>
              <a:cxn ang="0">
                <a:pos x="254" y="686"/>
              </a:cxn>
              <a:cxn ang="0">
                <a:pos x="266" y="618"/>
              </a:cxn>
              <a:cxn ang="0">
                <a:pos x="278" y="586"/>
              </a:cxn>
              <a:cxn ang="0">
                <a:pos x="290" y="544"/>
              </a:cxn>
              <a:cxn ang="0">
                <a:pos x="306" y="514"/>
              </a:cxn>
              <a:cxn ang="0">
                <a:pos x="314" y="480"/>
              </a:cxn>
              <a:cxn ang="0">
                <a:pos x="324" y="424"/>
              </a:cxn>
              <a:cxn ang="0">
                <a:pos x="140" y="1150"/>
              </a:cxn>
              <a:cxn ang="0">
                <a:pos x="132" y="1104"/>
              </a:cxn>
              <a:cxn ang="0">
                <a:pos x="146" y="998"/>
              </a:cxn>
              <a:cxn ang="0">
                <a:pos x="258" y="454"/>
              </a:cxn>
              <a:cxn ang="0">
                <a:pos x="248" y="510"/>
              </a:cxn>
              <a:cxn ang="0">
                <a:pos x="238" y="448"/>
              </a:cxn>
              <a:cxn ang="0">
                <a:pos x="248" y="434"/>
              </a:cxn>
              <a:cxn ang="0">
                <a:pos x="252" y="394"/>
              </a:cxn>
              <a:cxn ang="0">
                <a:pos x="256" y="426"/>
              </a:cxn>
            </a:cxnLst>
            <a:rect l="0" t="0" r="r" b="b"/>
            <a:pathLst>
              <a:path w="326" h="1236">
                <a:moveTo>
                  <a:pt x="324" y="424"/>
                </a:moveTo>
                <a:lnTo>
                  <a:pt x="324" y="424"/>
                </a:lnTo>
                <a:lnTo>
                  <a:pt x="320" y="412"/>
                </a:lnTo>
                <a:lnTo>
                  <a:pt x="320" y="412"/>
                </a:lnTo>
                <a:lnTo>
                  <a:pt x="318" y="408"/>
                </a:lnTo>
                <a:lnTo>
                  <a:pt x="318" y="408"/>
                </a:lnTo>
                <a:lnTo>
                  <a:pt x="322" y="376"/>
                </a:lnTo>
                <a:lnTo>
                  <a:pt x="322" y="376"/>
                </a:lnTo>
                <a:lnTo>
                  <a:pt x="324" y="336"/>
                </a:lnTo>
                <a:lnTo>
                  <a:pt x="324" y="336"/>
                </a:lnTo>
                <a:lnTo>
                  <a:pt x="324" y="316"/>
                </a:lnTo>
                <a:lnTo>
                  <a:pt x="324" y="316"/>
                </a:lnTo>
                <a:lnTo>
                  <a:pt x="324" y="308"/>
                </a:lnTo>
                <a:lnTo>
                  <a:pt x="324" y="308"/>
                </a:lnTo>
                <a:lnTo>
                  <a:pt x="322" y="280"/>
                </a:lnTo>
                <a:lnTo>
                  <a:pt x="322" y="280"/>
                </a:lnTo>
                <a:lnTo>
                  <a:pt x="318" y="262"/>
                </a:lnTo>
                <a:lnTo>
                  <a:pt x="318" y="262"/>
                </a:lnTo>
                <a:lnTo>
                  <a:pt x="318" y="258"/>
                </a:lnTo>
                <a:lnTo>
                  <a:pt x="318" y="258"/>
                </a:lnTo>
                <a:lnTo>
                  <a:pt x="318" y="250"/>
                </a:lnTo>
                <a:lnTo>
                  <a:pt x="318" y="250"/>
                </a:lnTo>
                <a:lnTo>
                  <a:pt x="318" y="234"/>
                </a:lnTo>
                <a:lnTo>
                  <a:pt x="318" y="234"/>
                </a:lnTo>
                <a:lnTo>
                  <a:pt x="316" y="228"/>
                </a:lnTo>
                <a:lnTo>
                  <a:pt x="316" y="228"/>
                </a:lnTo>
                <a:lnTo>
                  <a:pt x="312" y="218"/>
                </a:lnTo>
                <a:lnTo>
                  <a:pt x="312" y="218"/>
                </a:lnTo>
                <a:lnTo>
                  <a:pt x="308" y="212"/>
                </a:lnTo>
                <a:lnTo>
                  <a:pt x="308" y="212"/>
                </a:lnTo>
                <a:lnTo>
                  <a:pt x="300" y="210"/>
                </a:lnTo>
                <a:lnTo>
                  <a:pt x="300" y="210"/>
                </a:lnTo>
                <a:lnTo>
                  <a:pt x="298" y="208"/>
                </a:lnTo>
                <a:lnTo>
                  <a:pt x="298" y="208"/>
                </a:lnTo>
                <a:lnTo>
                  <a:pt x="292" y="204"/>
                </a:lnTo>
                <a:lnTo>
                  <a:pt x="292" y="204"/>
                </a:lnTo>
                <a:lnTo>
                  <a:pt x="284" y="200"/>
                </a:lnTo>
                <a:lnTo>
                  <a:pt x="284" y="200"/>
                </a:lnTo>
                <a:lnTo>
                  <a:pt x="274" y="194"/>
                </a:lnTo>
                <a:lnTo>
                  <a:pt x="274" y="194"/>
                </a:lnTo>
                <a:lnTo>
                  <a:pt x="272" y="192"/>
                </a:lnTo>
                <a:lnTo>
                  <a:pt x="268" y="184"/>
                </a:lnTo>
                <a:lnTo>
                  <a:pt x="268" y="184"/>
                </a:lnTo>
                <a:lnTo>
                  <a:pt x="260" y="164"/>
                </a:lnTo>
                <a:lnTo>
                  <a:pt x="254" y="144"/>
                </a:lnTo>
                <a:lnTo>
                  <a:pt x="254" y="144"/>
                </a:lnTo>
                <a:lnTo>
                  <a:pt x="228" y="54"/>
                </a:lnTo>
                <a:lnTo>
                  <a:pt x="228" y="54"/>
                </a:lnTo>
                <a:lnTo>
                  <a:pt x="224" y="42"/>
                </a:lnTo>
                <a:lnTo>
                  <a:pt x="218" y="30"/>
                </a:lnTo>
                <a:lnTo>
                  <a:pt x="210" y="20"/>
                </a:lnTo>
                <a:lnTo>
                  <a:pt x="204" y="14"/>
                </a:lnTo>
                <a:lnTo>
                  <a:pt x="204" y="14"/>
                </a:lnTo>
                <a:lnTo>
                  <a:pt x="196" y="8"/>
                </a:lnTo>
                <a:lnTo>
                  <a:pt x="188" y="4"/>
                </a:lnTo>
                <a:lnTo>
                  <a:pt x="170" y="0"/>
                </a:lnTo>
                <a:lnTo>
                  <a:pt x="170" y="0"/>
                </a:lnTo>
                <a:lnTo>
                  <a:pt x="162" y="0"/>
                </a:lnTo>
                <a:lnTo>
                  <a:pt x="156" y="2"/>
                </a:lnTo>
                <a:lnTo>
                  <a:pt x="146" y="6"/>
                </a:lnTo>
                <a:lnTo>
                  <a:pt x="146" y="6"/>
                </a:lnTo>
                <a:lnTo>
                  <a:pt x="134" y="12"/>
                </a:lnTo>
                <a:lnTo>
                  <a:pt x="134" y="12"/>
                </a:lnTo>
                <a:lnTo>
                  <a:pt x="126" y="16"/>
                </a:lnTo>
                <a:lnTo>
                  <a:pt x="114" y="24"/>
                </a:lnTo>
                <a:lnTo>
                  <a:pt x="114" y="24"/>
                </a:lnTo>
                <a:lnTo>
                  <a:pt x="106" y="34"/>
                </a:lnTo>
                <a:lnTo>
                  <a:pt x="100" y="44"/>
                </a:lnTo>
                <a:lnTo>
                  <a:pt x="100" y="44"/>
                </a:lnTo>
                <a:lnTo>
                  <a:pt x="100" y="64"/>
                </a:lnTo>
                <a:lnTo>
                  <a:pt x="100" y="86"/>
                </a:lnTo>
                <a:lnTo>
                  <a:pt x="100" y="86"/>
                </a:lnTo>
                <a:lnTo>
                  <a:pt x="106" y="120"/>
                </a:lnTo>
                <a:lnTo>
                  <a:pt x="106" y="120"/>
                </a:lnTo>
                <a:lnTo>
                  <a:pt x="110" y="140"/>
                </a:lnTo>
                <a:lnTo>
                  <a:pt x="110" y="140"/>
                </a:lnTo>
                <a:lnTo>
                  <a:pt x="114" y="166"/>
                </a:lnTo>
                <a:lnTo>
                  <a:pt x="114" y="166"/>
                </a:lnTo>
                <a:lnTo>
                  <a:pt x="118" y="178"/>
                </a:lnTo>
                <a:lnTo>
                  <a:pt x="118" y="178"/>
                </a:lnTo>
                <a:lnTo>
                  <a:pt x="116" y="184"/>
                </a:lnTo>
                <a:lnTo>
                  <a:pt x="114" y="188"/>
                </a:lnTo>
                <a:lnTo>
                  <a:pt x="114" y="188"/>
                </a:lnTo>
                <a:lnTo>
                  <a:pt x="110" y="192"/>
                </a:lnTo>
                <a:lnTo>
                  <a:pt x="110" y="192"/>
                </a:lnTo>
                <a:lnTo>
                  <a:pt x="104" y="200"/>
                </a:lnTo>
                <a:lnTo>
                  <a:pt x="104" y="200"/>
                </a:lnTo>
                <a:lnTo>
                  <a:pt x="100" y="202"/>
                </a:lnTo>
                <a:lnTo>
                  <a:pt x="100" y="202"/>
                </a:lnTo>
                <a:lnTo>
                  <a:pt x="94" y="206"/>
                </a:lnTo>
                <a:lnTo>
                  <a:pt x="94" y="206"/>
                </a:lnTo>
                <a:lnTo>
                  <a:pt x="84" y="210"/>
                </a:lnTo>
                <a:lnTo>
                  <a:pt x="84" y="210"/>
                </a:lnTo>
                <a:lnTo>
                  <a:pt x="76" y="216"/>
                </a:lnTo>
                <a:lnTo>
                  <a:pt x="76" y="216"/>
                </a:lnTo>
                <a:lnTo>
                  <a:pt x="72" y="220"/>
                </a:lnTo>
                <a:lnTo>
                  <a:pt x="72" y="220"/>
                </a:lnTo>
                <a:lnTo>
                  <a:pt x="68" y="222"/>
                </a:lnTo>
                <a:lnTo>
                  <a:pt x="68" y="222"/>
                </a:lnTo>
                <a:lnTo>
                  <a:pt x="62" y="232"/>
                </a:lnTo>
                <a:lnTo>
                  <a:pt x="62" y="232"/>
                </a:lnTo>
                <a:lnTo>
                  <a:pt x="60" y="242"/>
                </a:lnTo>
                <a:lnTo>
                  <a:pt x="60" y="242"/>
                </a:lnTo>
                <a:lnTo>
                  <a:pt x="56" y="258"/>
                </a:lnTo>
                <a:lnTo>
                  <a:pt x="56" y="258"/>
                </a:lnTo>
                <a:lnTo>
                  <a:pt x="54" y="272"/>
                </a:lnTo>
                <a:lnTo>
                  <a:pt x="54" y="272"/>
                </a:lnTo>
                <a:lnTo>
                  <a:pt x="50" y="286"/>
                </a:lnTo>
                <a:lnTo>
                  <a:pt x="50" y="286"/>
                </a:lnTo>
                <a:lnTo>
                  <a:pt x="46" y="314"/>
                </a:lnTo>
                <a:lnTo>
                  <a:pt x="46" y="314"/>
                </a:lnTo>
                <a:lnTo>
                  <a:pt x="40" y="342"/>
                </a:lnTo>
                <a:lnTo>
                  <a:pt x="40" y="342"/>
                </a:lnTo>
                <a:lnTo>
                  <a:pt x="34" y="372"/>
                </a:lnTo>
                <a:lnTo>
                  <a:pt x="34" y="372"/>
                </a:lnTo>
                <a:lnTo>
                  <a:pt x="30" y="392"/>
                </a:lnTo>
                <a:lnTo>
                  <a:pt x="30" y="392"/>
                </a:lnTo>
                <a:lnTo>
                  <a:pt x="28" y="406"/>
                </a:lnTo>
                <a:lnTo>
                  <a:pt x="28" y="406"/>
                </a:lnTo>
                <a:lnTo>
                  <a:pt x="24" y="424"/>
                </a:lnTo>
                <a:lnTo>
                  <a:pt x="24" y="424"/>
                </a:lnTo>
                <a:lnTo>
                  <a:pt x="20" y="440"/>
                </a:lnTo>
                <a:lnTo>
                  <a:pt x="20" y="440"/>
                </a:lnTo>
                <a:lnTo>
                  <a:pt x="20" y="446"/>
                </a:lnTo>
                <a:lnTo>
                  <a:pt x="22" y="450"/>
                </a:lnTo>
                <a:lnTo>
                  <a:pt x="22" y="450"/>
                </a:lnTo>
                <a:lnTo>
                  <a:pt x="24" y="464"/>
                </a:lnTo>
                <a:lnTo>
                  <a:pt x="24" y="464"/>
                </a:lnTo>
                <a:lnTo>
                  <a:pt x="22" y="470"/>
                </a:lnTo>
                <a:lnTo>
                  <a:pt x="22" y="470"/>
                </a:lnTo>
                <a:lnTo>
                  <a:pt x="20" y="488"/>
                </a:lnTo>
                <a:lnTo>
                  <a:pt x="20" y="488"/>
                </a:lnTo>
                <a:lnTo>
                  <a:pt x="18" y="520"/>
                </a:lnTo>
                <a:lnTo>
                  <a:pt x="18" y="520"/>
                </a:lnTo>
                <a:lnTo>
                  <a:pt x="18" y="552"/>
                </a:lnTo>
                <a:lnTo>
                  <a:pt x="18" y="552"/>
                </a:lnTo>
                <a:lnTo>
                  <a:pt x="14" y="580"/>
                </a:lnTo>
                <a:lnTo>
                  <a:pt x="14" y="580"/>
                </a:lnTo>
                <a:lnTo>
                  <a:pt x="14" y="586"/>
                </a:lnTo>
                <a:lnTo>
                  <a:pt x="14" y="586"/>
                </a:lnTo>
                <a:lnTo>
                  <a:pt x="10" y="604"/>
                </a:lnTo>
                <a:lnTo>
                  <a:pt x="10" y="604"/>
                </a:lnTo>
                <a:lnTo>
                  <a:pt x="6" y="624"/>
                </a:lnTo>
                <a:lnTo>
                  <a:pt x="6" y="624"/>
                </a:lnTo>
                <a:lnTo>
                  <a:pt x="4" y="638"/>
                </a:lnTo>
                <a:lnTo>
                  <a:pt x="4" y="638"/>
                </a:lnTo>
                <a:lnTo>
                  <a:pt x="4" y="646"/>
                </a:lnTo>
                <a:lnTo>
                  <a:pt x="4" y="646"/>
                </a:lnTo>
                <a:lnTo>
                  <a:pt x="2" y="654"/>
                </a:lnTo>
                <a:lnTo>
                  <a:pt x="2" y="654"/>
                </a:lnTo>
                <a:lnTo>
                  <a:pt x="0" y="664"/>
                </a:lnTo>
                <a:lnTo>
                  <a:pt x="0" y="664"/>
                </a:lnTo>
                <a:lnTo>
                  <a:pt x="0" y="668"/>
                </a:lnTo>
                <a:lnTo>
                  <a:pt x="0" y="668"/>
                </a:lnTo>
                <a:lnTo>
                  <a:pt x="4" y="680"/>
                </a:lnTo>
                <a:lnTo>
                  <a:pt x="4" y="680"/>
                </a:lnTo>
                <a:lnTo>
                  <a:pt x="6" y="688"/>
                </a:lnTo>
                <a:lnTo>
                  <a:pt x="6" y="688"/>
                </a:lnTo>
                <a:lnTo>
                  <a:pt x="8" y="690"/>
                </a:lnTo>
                <a:lnTo>
                  <a:pt x="10" y="690"/>
                </a:lnTo>
                <a:lnTo>
                  <a:pt x="10" y="690"/>
                </a:lnTo>
                <a:lnTo>
                  <a:pt x="14" y="692"/>
                </a:lnTo>
                <a:lnTo>
                  <a:pt x="14" y="692"/>
                </a:lnTo>
                <a:lnTo>
                  <a:pt x="20" y="698"/>
                </a:lnTo>
                <a:lnTo>
                  <a:pt x="20" y="698"/>
                </a:lnTo>
                <a:lnTo>
                  <a:pt x="26" y="704"/>
                </a:lnTo>
                <a:lnTo>
                  <a:pt x="26" y="704"/>
                </a:lnTo>
                <a:lnTo>
                  <a:pt x="30" y="706"/>
                </a:lnTo>
                <a:lnTo>
                  <a:pt x="30" y="706"/>
                </a:lnTo>
                <a:lnTo>
                  <a:pt x="34" y="710"/>
                </a:lnTo>
                <a:lnTo>
                  <a:pt x="34" y="710"/>
                </a:lnTo>
                <a:lnTo>
                  <a:pt x="40" y="714"/>
                </a:lnTo>
                <a:lnTo>
                  <a:pt x="40" y="714"/>
                </a:lnTo>
                <a:lnTo>
                  <a:pt x="40" y="714"/>
                </a:lnTo>
                <a:lnTo>
                  <a:pt x="42" y="714"/>
                </a:lnTo>
                <a:lnTo>
                  <a:pt x="42" y="714"/>
                </a:lnTo>
                <a:lnTo>
                  <a:pt x="42" y="710"/>
                </a:lnTo>
                <a:lnTo>
                  <a:pt x="42" y="710"/>
                </a:lnTo>
                <a:lnTo>
                  <a:pt x="42" y="706"/>
                </a:lnTo>
                <a:lnTo>
                  <a:pt x="42" y="706"/>
                </a:lnTo>
                <a:lnTo>
                  <a:pt x="44" y="704"/>
                </a:lnTo>
                <a:lnTo>
                  <a:pt x="44" y="704"/>
                </a:lnTo>
                <a:lnTo>
                  <a:pt x="44" y="702"/>
                </a:lnTo>
                <a:lnTo>
                  <a:pt x="44" y="700"/>
                </a:lnTo>
                <a:lnTo>
                  <a:pt x="44" y="700"/>
                </a:lnTo>
                <a:lnTo>
                  <a:pt x="42" y="696"/>
                </a:lnTo>
                <a:lnTo>
                  <a:pt x="40" y="694"/>
                </a:lnTo>
                <a:lnTo>
                  <a:pt x="40" y="694"/>
                </a:lnTo>
                <a:lnTo>
                  <a:pt x="36" y="694"/>
                </a:lnTo>
                <a:lnTo>
                  <a:pt x="36" y="694"/>
                </a:lnTo>
                <a:lnTo>
                  <a:pt x="34" y="692"/>
                </a:lnTo>
                <a:lnTo>
                  <a:pt x="34" y="692"/>
                </a:lnTo>
                <a:lnTo>
                  <a:pt x="32" y="688"/>
                </a:lnTo>
                <a:lnTo>
                  <a:pt x="32" y="688"/>
                </a:lnTo>
                <a:lnTo>
                  <a:pt x="26" y="684"/>
                </a:lnTo>
                <a:lnTo>
                  <a:pt x="26" y="684"/>
                </a:lnTo>
                <a:lnTo>
                  <a:pt x="22" y="682"/>
                </a:lnTo>
                <a:lnTo>
                  <a:pt x="22" y="682"/>
                </a:lnTo>
                <a:lnTo>
                  <a:pt x="22" y="678"/>
                </a:lnTo>
                <a:lnTo>
                  <a:pt x="22" y="678"/>
                </a:lnTo>
                <a:lnTo>
                  <a:pt x="20" y="672"/>
                </a:lnTo>
                <a:lnTo>
                  <a:pt x="20" y="672"/>
                </a:lnTo>
                <a:lnTo>
                  <a:pt x="18" y="666"/>
                </a:lnTo>
                <a:lnTo>
                  <a:pt x="18" y="666"/>
                </a:lnTo>
                <a:lnTo>
                  <a:pt x="18" y="664"/>
                </a:lnTo>
                <a:lnTo>
                  <a:pt x="18" y="664"/>
                </a:lnTo>
                <a:lnTo>
                  <a:pt x="18" y="656"/>
                </a:lnTo>
                <a:lnTo>
                  <a:pt x="18" y="656"/>
                </a:lnTo>
                <a:lnTo>
                  <a:pt x="20" y="654"/>
                </a:lnTo>
                <a:lnTo>
                  <a:pt x="20" y="654"/>
                </a:lnTo>
                <a:lnTo>
                  <a:pt x="22" y="652"/>
                </a:lnTo>
                <a:lnTo>
                  <a:pt x="22" y="652"/>
                </a:lnTo>
                <a:lnTo>
                  <a:pt x="24" y="652"/>
                </a:lnTo>
                <a:lnTo>
                  <a:pt x="24" y="652"/>
                </a:lnTo>
                <a:lnTo>
                  <a:pt x="26" y="650"/>
                </a:lnTo>
                <a:lnTo>
                  <a:pt x="26" y="650"/>
                </a:lnTo>
                <a:lnTo>
                  <a:pt x="28" y="650"/>
                </a:lnTo>
                <a:lnTo>
                  <a:pt x="28" y="652"/>
                </a:lnTo>
                <a:lnTo>
                  <a:pt x="28" y="652"/>
                </a:lnTo>
                <a:lnTo>
                  <a:pt x="28" y="662"/>
                </a:lnTo>
                <a:lnTo>
                  <a:pt x="28" y="662"/>
                </a:lnTo>
                <a:lnTo>
                  <a:pt x="28" y="672"/>
                </a:lnTo>
                <a:lnTo>
                  <a:pt x="28" y="672"/>
                </a:lnTo>
                <a:lnTo>
                  <a:pt x="32" y="678"/>
                </a:lnTo>
                <a:lnTo>
                  <a:pt x="34" y="682"/>
                </a:lnTo>
                <a:lnTo>
                  <a:pt x="34" y="682"/>
                </a:lnTo>
                <a:lnTo>
                  <a:pt x="38" y="684"/>
                </a:lnTo>
                <a:lnTo>
                  <a:pt x="42" y="684"/>
                </a:lnTo>
                <a:lnTo>
                  <a:pt x="42" y="684"/>
                </a:lnTo>
                <a:lnTo>
                  <a:pt x="42" y="682"/>
                </a:lnTo>
                <a:lnTo>
                  <a:pt x="42" y="680"/>
                </a:lnTo>
                <a:lnTo>
                  <a:pt x="42" y="680"/>
                </a:lnTo>
                <a:lnTo>
                  <a:pt x="42" y="674"/>
                </a:lnTo>
                <a:lnTo>
                  <a:pt x="42" y="674"/>
                </a:lnTo>
                <a:lnTo>
                  <a:pt x="40" y="662"/>
                </a:lnTo>
                <a:lnTo>
                  <a:pt x="40" y="662"/>
                </a:lnTo>
                <a:lnTo>
                  <a:pt x="40" y="652"/>
                </a:lnTo>
                <a:lnTo>
                  <a:pt x="40" y="652"/>
                </a:lnTo>
                <a:lnTo>
                  <a:pt x="40" y="642"/>
                </a:lnTo>
                <a:lnTo>
                  <a:pt x="40" y="642"/>
                </a:lnTo>
                <a:lnTo>
                  <a:pt x="42" y="632"/>
                </a:lnTo>
                <a:lnTo>
                  <a:pt x="42" y="632"/>
                </a:lnTo>
                <a:lnTo>
                  <a:pt x="40" y="620"/>
                </a:lnTo>
                <a:lnTo>
                  <a:pt x="40" y="620"/>
                </a:lnTo>
                <a:lnTo>
                  <a:pt x="38" y="612"/>
                </a:lnTo>
                <a:lnTo>
                  <a:pt x="36" y="608"/>
                </a:lnTo>
                <a:lnTo>
                  <a:pt x="36" y="608"/>
                </a:lnTo>
                <a:lnTo>
                  <a:pt x="34" y="602"/>
                </a:lnTo>
                <a:lnTo>
                  <a:pt x="34" y="602"/>
                </a:lnTo>
                <a:lnTo>
                  <a:pt x="34" y="594"/>
                </a:lnTo>
                <a:lnTo>
                  <a:pt x="34" y="594"/>
                </a:lnTo>
                <a:lnTo>
                  <a:pt x="34" y="594"/>
                </a:lnTo>
                <a:lnTo>
                  <a:pt x="36" y="594"/>
                </a:lnTo>
                <a:lnTo>
                  <a:pt x="36" y="594"/>
                </a:lnTo>
                <a:lnTo>
                  <a:pt x="40" y="594"/>
                </a:lnTo>
                <a:lnTo>
                  <a:pt x="40" y="594"/>
                </a:lnTo>
                <a:lnTo>
                  <a:pt x="42" y="594"/>
                </a:lnTo>
                <a:lnTo>
                  <a:pt x="42" y="594"/>
                </a:lnTo>
                <a:lnTo>
                  <a:pt x="44" y="594"/>
                </a:lnTo>
                <a:lnTo>
                  <a:pt x="44" y="596"/>
                </a:lnTo>
                <a:lnTo>
                  <a:pt x="44" y="596"/>
                </a:lnTo>
                <a:lnTo>
                  <a:pt x="44" y="608"/>
                </a:lnTo>
                <a:lnTo>
                  <a:pt x="44" y="608"/>
                </a:lnTo>
                <a:lnTo>
                  <a:pt x="46" y="630"/>
                </a:lnTo>
                <a:lnTo>
                  <a:pt x="46" y="630"/>
                </a:lnTo>
                <a:lnTo>
                  <a:pt x="48" y="658"/>
                </a:lnTo>
                <a:lnTo>
                  <a:pt x="48" y="658"/>
                </a:lnTo>
                <a:lnTo>
                  <a:pt x="50" y="690"/>
                </a:lnTo>
                <a:lnTo>
                  <a:pt x="50" y="690"/>
                </a:lnTo>
                <a:lnTo>
                  <a:pt x="50" y="708"/>
                </a:lnTo>
                <a:lnTo>
                  <a:pt x="50" y="708"/>
                </a:lnTo>
                <a:lnTo>
                  <a:pt x="50" y="720"/>
                </a:lnTo>
                <a:lnTo>
                  <a:pt x="50" y="720"/>
                </a:lnTo>
                <a:lnTo>
                  <a:pt x="48" y="728"/>
                </a:lnTo>
                <a:lnTo>
                  <a:pt x="48" y="728"/>
                </a:lnTo>
                <a:lnTo>
                  <a:pt x="48" y="736"/>
                </a:lnTo>
                <a:lnTo>
                  <a:pt x="48" y="736"/>
                </a:lnTo>
                <a:lnTo>
                  <a:pt x="48" y="750"/>
                </a:lnTo>
                <a:lnTo>
                  <a:pt x="48" y="750"/>
                </a:lnTo>
                <a:lnTo>
                  <a:pt x="44" y="776"/>
                </a:lnTo>
                <a:lnTo>
                  <a:pt x="44" y="776"/>
                </a:lnTo>
                <a:lnTo>
                  <a:pt x="40" y="794"/>
                </a:lnTo>
                <a:lnTo>
                  <a:pt x="40" y="794"/>
                </a:lnTo>
                <a:lnTo>
                  <a:pt x="36" y="808"/>
                </a:lnTo>
                <a:lnTo>
                  <a:pt x="36" y="808"/>
                </a:lnTo>
                <a:lnTo>
                  <a:pt x="32" y="822"/>
                </a:lnTo>
                <a:lnTo>
                  <a:pt x="32" y="822"/>
                </a:lnTo>
                <a:lnTo>
                  <a:pt x="30" y="824"/>
                </a:lnTo>
                <a:lnTo>
                  <a:pt x="32" y="824"/>
                </a:lnTo>
                <a:lnTo>
                  <a:pt x="32" y="824"/>
                </a:lnTo>
                <a:lnTo>
                  <a:pt x="42" y="826"/>
                </a:lnTo>
                <a:lnTo>
                  <a:pt x="42" y="826"/>
                </a:lnTo>
                <a:lnTo>
                  <a:pt x="42" y="826"/>
                </a:lnTo>
                <a:lnTo>
                  <a:pt x="42" y="828"/>
                </a:lnTo>
                <a:lnTo>
                  <a:pt x="42" y="828"/>
                </a:lnTo>
                <a:lnTo>
                  <a:pt x="42" y="830"/>
                </a:lnTo>
                <a:lnTo>
                  <a:pt x="42" y="830"/>
                </a:lnTo>
                <a:lnTo>
                  <a:pt x="42" y="830"/>
                </a:lnTo>
                <a:lnTo>
                  <a:pt x="48" y="832"/>
                </a:lnTo>
                <a:lnTo>
                  <a:pt x="48" y="832"/>
                </a:lnTo>
                <a:lnTo>
                  <a:pt x="64" y="834"/>
                </a:lnTo>
                <a:lnTo>
                  <a:pt x="64" y="834"/>
                </a:lnTo>
                <a:lnTo>
                  <a:pt x="66" y="836"/>
                </a:lnTo>
                <a:lnTo>
                  <a:pt x="64" y="836"/>
                </a:lnTo>
                <a:lnTo>
                  <a:pt x="64" y="836"/>
                </a:lnTo>
                <a:lnTo>
                  <a:pt x="66" y="838"/>
                </a:lnTo>
                <a:lnTo>
                  <a:pt x="70" y="840"/>
                </a:lnTo>
                <a:lnTo>
                  <a:pt x="70" y="840"/>
                </a:lnTo>
                <a:lnTo>
                  <a:pt x="80" y="842"/>
                </a:lnTo>
                <a:lnTo>
                  <a:pt x="80" y="842"/>
                </a:lnTo>
                <a:lnTo>
                  <a:pt x="80" y="842"/>
                </a:lnTo>
                <a:lnTo>
                  <a:pt x="80" y="844"/>
                </a:lnTo>
                <a:lnTo>
                  <a:pt x="80" y="844"/>
                </a:lnTo>
                <a:lnTo>
                  <a:pt x="82" y="854"/>
                </a:lnTo>
                <a:lnTo>
                  <a:pt x="82" y="854"/>
                </a:lnTo>
                <a:lnTo>
                  <a:pt x="88" y="876"/>
                </a:lnTo>
                <a:lnTo>
                  <a:pt x="88" y="876"/>
                </a:lnTo>
                <a:lnTo>
                  <a:pt x="88" y="890"/>
                </a:lnTo>
                <a:lnTo>
                  <a:pt x="86" y="900"/>
                </a:lnTo>
                <a:lnTo>
                  <a:pt x="86" y="900"/>
                </a:lnTo>
                <a:lnTo>
                  <a:pt x="84" y="924"/>
                </a:lnTo>
                <a:lnTo>
                  <a:pt x="84" y="924"/>
                </a:lnTo>
                <a:lnTo>
                  <a:pt x="84" y="944"/>
                </a:lnTo>
                <a:lnTo>
                  <a:pt x="84" y="944"/>
                </a:lnTo>
                <a:lnTo>
                  <a:pt x="84" y="956"/>
                </a:lnTo>
                <a:lnTo>
                  <a:pt x="86" y="964"/>
                </a:lnTo>
                <a:lnTo>
                  <a:pt x="86" y="964"/>
                </a:lnTo>
                <a:lnTo>
                  <a:pt x="90" y="998"/>
                </a:lnTo>
                <a:lnTo>
                  <a:pt x="90" y="998"/>
                </a:lnTo>
                <a:lnTo>
                  <a:pt x="94" y="1036"/>
                </a:lnTo>
                <a:lnTo>
                  <a:pt x="94" y="1036"/>
                </a:lnTo>
                <a:lnTo>
                  <a:pt x="96" y="1052"/>
                </a:lnTo>
                <a:lnTo>
                  <a:pt x="96" y="1064"/>
                </a:lnTo>
                <a:lnTo>
                  <a:pt x="96" y="1064"/>
                </a:lnTo>
                <a:lnTo>
                  <a:pt x="96" y="1086"/>
                </a:lnTo>
                <a:lnTo>
                  <a:pt x="94" y="1094"/>
                </a:lnTo>
                <a:lnTo>
                  <a:pt x="94" y="1094"/>
                </a:lnTo>
                <a:lnTo>
                  <a:pt x="88" y="1110"/>
                </a:lnTo>
                <a:lnTo>
                  <a:pt x="88" y="1110"/>
                </a:lnTo>
                <a:lnTo>
                  <a:pt x="88" y="1118"/>
                </a:lnTo>
                <a:lnTo>
                  <a:pt x="90" y="1124"/>
                </a:lnTo>
                <a:lnTo>
                  <a:pt x="90" y="1124"/>
                </a:lnTo>
                <a:lnTo>
                  <a:pt x="90" y="1130"/>
                </a:lnTo>
                <a:lnTo>
                  <a:pt x="90" y="1130"/>
                </a:lnTo>
                <a:lnTo>
                  <a:pt x="88" y="1136"/>
                </a:lnTo>
                <a:lnTo>
                  <a:pt x="88" y="1136"/>
                </a:lnTo>
                <a:lnTo>
                  <a:pt x="88" y="1144"/>
                </a:lnTo>
                <a:lnTo>
                  <a:pt x="88" y="1144"/>
                </a:lnTo>
                <a:lnTo>
                  <a:pt x="90" y="1154"/>
                </a:lnTo>
                <a:lnTo>
                  <a:pt x="90" y="1154"/>
                </a:lnTo>
                <a:lnTo>
                  <a:pt x="92" y="1162"/>
                </a:lnTo>
                <a:lnTo>
                  <a:pt x="92" y="1162"/>
                </a:lnTo>
                <a:lnTo>
                  <a:pt x="92" y="1164"/>
                </a:lnTo>
                <a:lnTo>
                  <a:pt x="92" y="1164"/>
                </a:lnTo>
                <a:lnTo>
                  <a:pt x="94" y="1178"/>
                </a:lnTo>
                <a:lnTo>
                  <a:pt x="94" y="1178"/>
                </a:lnTo>
                <a:lnTo>
                  <a:pt x="96" y="1186"/>
                </a:lnTo>
                <a:lnTo>
                  <a:pt x="96" y="1186"/>
                </a:lnTo>
                <a:lnTo>
                  <a:pt x="96" y="1188"/>
                </a:lnTo>
                <a:lnTo>
                  <a:pt x="94" y="1188"/>
                </a:lnTo>
                <a:lnTo>
                  <a:pt x="94" y="1188"/>
                </a:lnTo>
                <a:lnTo>
                  <a:pt x="86" y="1190"/>
                </a:lnTo>
                <a:lnTo>
                  <a:pt x="86" y="1190"/>
                </a:lnTo>
                <a:lnTo>
                  <a:pt x="78" y="1192"/>
                </a:lnTo>
                <a:lnTo>
                  <a:pt x="78" y="1192"/>
                </a:lnTo>
                <a:lnTo>
                  <a:pt x="76" y="1194"/>
                </a:lnTo>
                <a:lnTo>
                  <a:pt x="76" y="1196"/>
                </a:lnTo>
                <a:lnTo>
                  <a:pt x="76" y="1196"/>
                </a:lnTo>
                <a:lnTo>
                  <a:pt x="80" y="1198"/>
                </a:lnTo>
                <a:lnTo>
                  <a:pt x="84" y="1200"/>
                </a:lnTo>
                <a:lnTo>
                  <a:pt x="84" y="1200"/>
                </a:lnTo>
                <a:lnTo>
                  <a:pt x="94" y="1202"/>
                </a:lnTo>
                <a:lnTo>
                  <a:pt x="94" y="1202"/>
                </a:lnTo>
                <a:lnTo>
                  <a:pt x="94" y="1202"/>
                </a:lnTo>
                <a:lnTo>
                  <a:pt x="94" y="1204"/>
                </a:lnTo>
                <a:lnTo>
                  <a:pt x="94" y="1204"/>
                </a:lnTo>
                <a:lnTo>
                  <a:pt x="94" y="1214"/>
                </a:lnTo>
                <a:lnTo>
                  <a:pt x="94" y="1214"/>
                </a:lnTo>
                <a:lnTo>
                  <a:pt x="96" y="1220"/>
                </a:lnTo>
                <a:lnTo>
                  <a:pt x="96" y="1220"/>
                </a:lnTo>
                <a:lnTo>
                  <a:pt x="96" y="1224"/>
                </a:lnTo>
                <a:lnTo>
                  <a:pt x="96" y="1224"/>
                </a:lnTo>
                <a:lnTo>
                  <a:pt x="100" y="1228"/>
                </a:lnTo>
                <a:lnTo>
                  <a:pt x="100" y="1228"/>
                </a:lnTo>
                <a:lnTo>
                  <a:pt x="106" y="1232"/>
                </a:lnTo>
                <a:lnTo>
                  <a:pt x="106" y="1232"/>
                </a:lnTo>
                <a:lnTo>
                  <a:pt x="116" y="1234"/>
                </a:lnTo>
                <a:lnTo>
                  <a:pt x="116" y="1234"/>
                </a:lnTo>
                <a:lnTo>
                  <a:pt x="128" y="1236"/>
                </a:lnTo>
                <a:lnTo>
                  <a:pt x="128" y="1236"/>
                </a:lnTo>
                <a:lnTo>
                  <a:pt x="134" y="1236"/>
                </a:lnTo>
                <a:lnTo>
                  <a:pt x="140" y="1234"/>
                </a:lnTo>
                <a:lnTo>
                  <a:pt x="140" y="1234"/>
                </a:lnTo>
                <a:lnTo>
                  <a:pt x="146" y="1230"/>
                </a:lnTo>
                <a:lnTo>
                  <a:pt x="152" y="1224"/>
                </a:lnTo>
                <a:lnTo>
                  <a:pt x="152" y="1224"/>
                </a:lnTo>
                <a:lnTo>
                  <a:pt x="156" y="1218"/>
                </a:lnTo>
                <a:lnTo>
                  <a:pt x="156" y="1210"/>
                </a:lnTo>
                <a:lnTo>
                  <a:pt x="156" y="1210"/>
                </a:lnTo>
                <a:lnTo>
                  <a:pt x="154" y="1200"/>
                </a:lnTo>
                <a:lnTo>
                  <a:pt x="154" y="1200"/>
                </a:lnTo>
                <a:lnTo>
                  <a:pt x="154" y="1198"/>
                </a:lnTo>
                <a:lnTo>
                  <a:pt x="156" y="1198"/>
                </a:lnTo>
                <a:lnTo>
                  <a:pt x="156" y="1198"/>
                </a:lnTo>
                <a:lnTo>
                  <a:pt x="168" y="1190"/>
                </a:lnTo>
                <a:lnTo>
                  <a:pt x="168" y="1190"/>
                </a:lnTo>
                <a:lnTo>
                  <a:pt x="174" y="1186"/>
                </a:lnTo>
                <a:lnTo>
                  <a:pt x="176" y="1182"/>
                </a:lnTo>
                <a:lnTo>
                  <a:pt x="176" y="1182"/>
                </a:lnTo>
                <a:lnTo>
                  <a:pt x="182" y="1172"/>
                </a:lnTo>
                <a:lnTo>
                  <a:pt x="182" y="1172"/>
                </a:lnTo>
                <a:lnTo>
                  <a:pt x="186" y="1164"/>
                </a:lnTo>
                <a:lnTo>
                  <a:pt x="190" y="1158"/>
                </a:lnTo>
                <a:lnTo>
                  <a:pt x="190" y="1158"/>
                </a:lnTo>
                <a:lnTo>
                  <a:pt x="200" y="1148"/>
                </a:lnTo>
                <a:lnTo>
                  <a:pt x="200" y="1148"/>
                </a:lnTo>
                <a:lnTo>
                  <a:pt x="202" y="1146"/>
                </a:lnTo>
                <a:lnTo>
                  <a:pt x="202" y="1146"/>
                </a:lnTo>
                <a:lnTo>
                  <a:pt x="206" y="1144"/>
                </a:lnTo>
                <a:lnTo>
                  <a:pt x="206" y="1144"/>
                </a:lnTo>
                <a:lnTo>
                  <a:pt x="208" y="1144"/>
                </a:lnTo>
                <a:lnTo>
                  <a:pt x="210" y="1146"/>
                </a:lnTo>
                <a:lnTo>
                  <a:pt x="210" y="1146"/>
                </a:lnTo>
                <a:lnTo>
                  <a:pt x="212" y="1148"/>
                </a:lnTo>
                <a:lnTo>
                  <a:pt x="214" y="1152"/>
                </a:lnTo>
                <a:lnTo>
                  <a:pt x="214" y="1152"/>
                </a:lnTo>
                <a:lnTo>
                  <a:pt x="216" y="1180"/>
                </a:lnTo>
                <a:lnTo>
                  <a:pt x="216" y="1180"/>
                </a:lnTo>
                <a:lnTo>
                  <a:pt x="216" y="1188"/>
                </a:lnTo>
                <a:lnTo>
                  <a:pt x="216" y="1188"/>
                </a:lnTo>
                <a:lnTo>
                  <a:pt x="216" y="1190"/>
                </a:lnTo>
                <a:lnTo>
                  <a:pt x="216" y="1192"/>
                </a:lnTo>
                <a:lnTo>
                  <a:pt x="216" y="1192"/>
                </a:lnTo>
                <a:lnTo>
                  <a:pt x="222" y="1192"/>
                </a:lnTo>
                <a:lnTo>
                  <a:pt x="222" y="1192"/>
                </a:lnTo>
                <a:lnTo>
                  <a:pt x="222" y="1190"/>
                </a:lnTo>
                <a:lnTo>
                  <a:pt x="222" y="1190"/>
                </a:lnTo>
                <a:lnTo>
                  <a:pt x="224" y="1190"/>
                </a:lnTo>
                <a:lnTo>
                  <a:pt x="224" y="1188"/>
                </a:lnTo>
                <a:lnTo>
                  <a:pt x="224" y="1188"/>
                </a:lnTo>
                <a:lnTo>
                  <a:pt x="222" y="1172"/>
                </a:lnTo>
                <a:lnTo>
                  <a:pt x="222" y="1172"/>
                </a:lnTo>
                <a:lnTo>
                  <a:pt x="222" y="1156"/>
                </a:lnTo>
                <a:lnTo>
                  <a:pt x="222" y="1146"/>
                </a:lnTo>
                <a:lnTo>
                  <a:pt x="222" y="1146"/>
                </a:lnTo>
                <a:lnTo>
                  <a:pt x="224" y="1138"/>
                </a:lnTo>
                <a:lnTo>
                  <a:pt x="228" y="1134"/>
                </a:lnTo>
                <a:lnTo>
                  <a:pt x="228" y="1134"/>
                </a:lnTo>
                <a:lnTo>
                  <a:pt x="232" y="1126"/>
                </a:lnTo>
                <a:lnTo>
                  <a:pt x="232" y="1126"/>
                </a:lnTo>
                <a:lnTo>
                  <a:pt x="234" y="1122"/>
                </a:lnTo>
                <a:lnTo>
                  <a:pt x="234" y="1122"/>
                </a:lnTo>
                <a:lnTo>
                  <a:pt x="234" y="1118"/>
                </a:lnTo>
                <a:lnTo>
                  <a:pt x="234" y="1118"/>
                </a:lnTo>
                <a:lnTo>
                  <a:pt x="234" y="1112"/>
                </a:lnTo>
                <a:lnTo>
                  <a:pt x="230" y="1104"/>
                </a:lnTo>
                <a:lnTo>
                  <a:pt x="230" y="1104"/>
                </a:lnTo>
                <a:lnTo>
                  <a:pt x="220" y="1090"/>
                </a:lnTo>
                <a:lnTo>
                  <a:pt x="220" y="1090"/>
                </a:lnTo>
                <a:lnTo>
                  <a:pt x="214" y="1086"/>
                </a:lnTo>
                <a:lnTo>
                  <a:pt x="214" y="1086"/>
                </a:lnTo>
                <a:lnTo>
                  <a:pt x="212" y="1084"/>
                </a:lnTo>
                <a:lnTo>
                  <a:pt x="212" y="1084"/>
                </a:lnTo>
                <a:lnTo>
                  <a:pt x="210" y="1076"/>
                </a:lnTo>
                <a:lnTo>
                  <a:pt x="210" y="1076"/>
                </a:lnTo>
                <a:lnTo>
                  <a:pt x="206" y="1052"/>
                </a:lnTo>
                <a:lnTo>
                  <a:pt x="206" y="1052"/>
                </a:lnTo>
                <a:lnTo>
                  <a:pt x="204" y="1026"/>
                </a:lnTo>
                <a:lnTo>
                  <a:pt x="204" y="1026"/>
                </a:lnTo>
                <a:lnTo>
                  <a:pt x="204" y="990"/>
                </a:lnTo>
                <a:lnTo>
                  <a:pt x="204" y="990"/>
                </a:lnTo>
                <a:lnTo>
                  <a:pt x="202" y="956"/>
                </a:lnTo>
                <a:lnTo>
                  <a:pt x="202" y="956"/>
                </a:lnTo>
                <a:lnTo>
                  <a:pt x="204" y="948"/>
                </a:lnTo>
                <a:lnTo>
                  <a:pt x="204" y="942"/>
                </a:lnTo>
                <a:lnTo>
                  <a:pt x="204" y="942"/>
                </a:lnTo>
                <a:lnTo>
                  <a:pt x="208" y="932"/>
                </a:lnTo>
                <a:lnTo>
                  <a:pt x="208" y="916"/>
                </a:lnTo>
                <a:lnTo>
                  <a:pt x="208" y="916"/>
                </a:lnTo>
                <a:lnTo>
                  <a:pt x="206" y="896"/>
                </a:lnTo>
                <a:lnTo>
                  <a:pt x="204" y="878"/>
                </a:lnTo>
                <a:lnTo>
                  <a:pt x="204" y="878"/>
                </a:lnTo>
                <a:lnTo>
                  <a:pt x="198" y="860"/>
                </a:lnTo>
                <a:lnTo>
                  <a:pt x="198" y="860"/>
                </a:lnTo>
                <a:lnTo>
                  <a:pt x="198" y="858"/>
                </a:lnTo>
                <a:lnTo>
                  <a:pt x="200" y="858"/>
                </a:lnTo>
                <a:lnTo>
                  <a:pt x="200" y="858"/>
                </a:lnTo>
                <a:lnTo>
                  <a:pt x="214" y="856"/>
                </a:lnTo>
                <a:lnTo>
                  <a:pt x="214" y="856"/>
                </a:lnTo>
                <a:lnTo>
                  <a:pt x="214" y="854"/>
                </a:lnTo>
                <a:lnTo>
                  <a:pt x="214" y="854"/>
                </a:lnTo>
                <a:lnTo>
                  <a:pt x="214" y="848"/>
                </a:lnTo>
                <a:lnTo>
                  <a:pt x="214" y="848"/>
                </a:lnTo>
                <a:lnTo>
                  <a:pt x="214" y="846"/>
                </a:lnTo>
                <a:lnTo>
                  <a:pt x="216" y="846"/>
                </a:lnTo>
                <a:lnTo>
                  <a:pt x="216" y="846"/>
                </a:lnTo>
                <a:lnTo>
                  <a:pt x="228" y="844"/>
                </a:lnTo>
                <a:lnTo>
                  <a:pt x="228" y="844"/>
                </a:lnTo>
                <a:lnTo>
                  <a:pt x="234" y="842"/>
                </a:lnTo>
                <a:lnTo>
                  <a:pt x="234" y="842"/>
                </a:lnTo>
                <a:lnTo>
                  <a:pt x="234" y="840"/>
                </a:lnTo>
                <a:lnTo>
                  <a:pt x="234" y="840"/>
                </a:lnTo>
                <a:lnTo>
                  <a:pt x="232" y="832"/>
                </a:lnTo>
                <a:lnTo>
                  <a:pt x="232" y="832"/>
                </a:lnTo>
                <a:lnTo>
                  <a:pt x="232" y="828"/>
                </a:lnTo>
                <a:lnTo>
                  <a:pt x="232" y="828"/>
                </a:lnTo>
                <a:lnTo>
                  <a:pt x="228" y="814"/>
                </a:lnTo>
                <a:lnTo>
                  <a:pt x="228" y="814"/>
                </a:lnTo>
                <a:lnTo>
                  <a:pt x="222" y="784"/>
                </a:lnTo>
                <a:lnTo>
                  <a:pt x="222" y="784"/>
                </a:lnTo>
                <a:lnTo>
                  <a:pt x="218" y="750"/>
                </a:lnTo>
                <a:lnTo>
                  <a:pt x="218" y="750"/>
                </a:lnTo>
                <a:lnTo>
                  <a:pt x="218" y="730"/>
                </a:lnTo>
                <a:lnTo>
                  <a:pt x="218" y="718"/>
                </a:lnTo>
                <a:lnTo>
                  <a:pt x="218" y="718"/>
                </a:lnTo>
                <a:lnTo>
                  <a:pt x="220" y="714"/>
                </a:lnTo>
                <a:lnTo>
                  <a:pt x="220" y="714"/>
                </a:lnTo>
                <a:lnTo>
                  <a:pt x="220" y="714"/>
                </a:lnTo>
                <a:lnTo>
                  <a:pt x="220" y="714"/>
                </a:lnTo>
                <a:lnTo>
                  <a:pt x="224" y="714"/>
                </a:lnTo>
                <a:lnTo>
                  <a:pt x="224" y="714"/>
                </a:lnTo>
                <a:lnTo>
                  <a:pt x="226" y="712"/>
                </a:lnTo>
                <a:lnTo>
                  <a:pt x="226" y="712"/>
                </a:lnTo>
                <a:lnTo>
                  <a:pt x="232" y="706"/>
                </a:lnTo>
                <a:lnTo>
                  <a:pt x="232" y="706"/>
                </a:lnTo>
                <a:lnTo>
                  <a:pt x="234" y="702"/>
                </a:lnTo>
                <a:lnTo>
                  <a:pt x="234" y="702"/>
                </a:lnTo>
                <a:lnTo>
                  <a:pt x="234" y="702"/>
                </a:lnTo>
                <a:lnTo>
                  <a:pt x="236" y="702"/>
                </a:lnTo>
                <a:lnTo>
                  <a:pt x="236" y="702"/>
                </a:lnTo>
                <a:lnTo>
                  <a:pt x="238" y="704"/>
                </a:lnTo>
                <a:lnTo>
                  <a:pt x="240" y="704"/>
                </a:lnTo>
                <a:lnTo>
                  <a:pt x="240" y="704"/>
                </a:lnTo>
                <a:lnTo>
                  <a:pt x="242" y="702"/>
                </a:lnTo>
                <a:lnTo>
                  <a:pt x="242" y="702"/>
                </a:lnTo>
                <a:lnTo>
                  <a:pt x="246" y="698"/>
                </a:lnTo>
                <a:lnTo>
                  <a:pt x="246" y="698"/>
                </a:lnTo>
                <a:lnTo>
                  <a:pt x="250" y="692"/>
                </a:lnTo>
                <a:lnTo>
                  <a:pt x="250" y="692"/>
                </a:lnTo>
                <a:lnTo>
                  <a:pt x="254" y="686"/>
                </a:lnTo>
                <a:lnTo>
                  <a:pt x="254" y="686"/>
                </a:lnTo>
                <a:lnTo>
                  <a:pt x="256" y="680"/>
                </a:lnTo>
                <a:lnTo>
                  <a:pt x="256" y="680"/>
                </a:lnTo>
                <a:lnTo>
                  <a:pt x="258" y="670"/>
                </a:lnTo>
                <a:lnTo>
                  <a:pt x="258" y="670"/>
                </a:lnTo>
                <a:lnTo>
                  <a:pt x="260" y="662"/>
                </a:lnTo>
                <a:lnTo>
                  <a:pt x="260" y="662"/>
                </a:lnTo>
                <a:lnTo>
                  <a:pt x="262" y="650"/>
                </a:lnTo>
                <a:lnTo>
                  <a:pt x="262" y="650"/>
                </a:lnTo>
                <a:lnTo>
                  <a:pt x="266" y="634"/>
                </a:lnTo>
                <a:lnTo>
                  <a:pt x="266" y="634"/>
                </a:lnTo>
                <a:lnTo>
                  <a:pt x="266" y="618"/>
                </a:lnTo>
                <a:lnTo>
                  <a:pt x="266" y="618"/>
                </a:lnTo>
                <a:lnTo>
                  <a:pt x="266" y="610"/>
                </a:lnTo>
                <a:lnTo>
                  <a:pt x="268" y="604"/>
                </a:lnTo>
                <a:lnTo>
                  <a:pt x="268" y="604"/>
                </a:lnTo>
                <a:lnTo>
                  <a:pt x="272" y="596"/>
                </a:lnTo>
                <a:lnTo>
                  <a:pt x="272" y="596"/>
                </a:lnTo>
                <a:lnTo>
                  <a:pt x="274" y="588"/>
                </a:lnTo>
                <a:lnTo>
                  <a:pt x="274" y="588"/>
                </a:lnTo>
                <a:lnTo>
                  <a:pt x="274" y="586"/>
                </a:lnTo>
                <a:lnTo>
                  <a:pt x="276" y="586"/>
                </a:lnTo>
                <a:lnTo>
                  <a:pt x="276" y="586"/>
                </a:lnTo>
                <a:lnTo>
                  <a:pt x="278" y="586"/>
                </a:lnTo>
                <a:lnTo>
                  <a:pt x="278" y="588"/>
                </a:lnTo>
                <a:lnTo>
                  <a:pt x="278" y="588"/>
                </a:lnTo>
                <a:lnTo>
                  <a:pt x="278" y="592"/>
                </a:lnTo>
                <a:lnTo>
                  <a:pt x="278" y="592"/>
                </a:lnTo>
                <a:lnTo>
                  <a:pt x="278" y="592"/>
                </a:lnTo>
                <a:lnTo>
                  <a:pt x="280" y="588"/>
                </a:lnTo>
                <a:lnTo>
                  <a:pt x="280" y="588"/>
                </a:lnTo>
                <a:lnTo>
                  <a:pt x="284" y="572"/>
                </a:lnTo>
                <a:lnTo>
                  <a:pt x="284" y="572"/>
                </a:lnTo>
                <a:lnTo>
                  <a:pt x="290" y="550"/>
                </a:lnTo>
                <a:lnTo>
                  <a:pt x="290" y="550"/>
                </a:lnTo>
                <a:lnTo>
                  <a:pt x="290" y="544"/>
                </a:lnTo>
                <a:lnTo>
                  <a:pt x="290" y="544"/>
                </a:lnTo>
                <a:lnTo>
                  <a:pt x="292" y="536"/>
                </a:lnTo>
                <a:lnTo>
                  <a:pt x="292" y="536"/>
                </a:lnTo>
                <a:lnTo>
                  <a:pt x="294" y="534"/>
                </a:lnTo>
                <a:lnTo>
                  <a:pt x="294" y="534"/>
                </a:lnTo>
                <a:lnTo>
                  <a:pt x="294" y="534"/>
                </a:lnTo>
                <a:lnTo>
                  <a:pt x="294" y="534"/>
                </a:lnTo>
                <a:lnTo>
                  <a:pt x="296" y="530"/>
                </a:lnTo>
                <a:lnTo>
                  <a:pt x="296" y="530"/>
                </a:lnTo>
                <a:lnTo>
                  <a:pt x="300" y="524"/>
                </a:lnTo>
                <a:lnTo>
                  <a:pt x="300" y="524"/>
                </a:lnTo>
                <a:lnTo>
                  <a:pt x="306" y="514"/>
                </a:lnTo>
                <a:lnTo>
                  <a:pt x="306" y="514"/>
                </a:lnTo>
                <a:lnTo>
                  <a:pt x="310" y="506"/>
                </a:lnTo>
                <a:lnTo>
                  <a:pt x="310" y="506"/>
                </a:lnTo>
                <a:lnTo>
                  <a:pt x="312" y="500"/>
                </a:lnTo>
                <a:lnTo>
                  <a:pt x="312" y="500"/>
                </a:lnTo>
                <a:lnTo>
                  <a:pt x="314" y="496"/>
                </a:lnTo>
                <a:lnTo>
                  <a:pt x="314" y="496"/>
                </a:lnTo>
                <a:lnTo>
                  <a:pt x="314" y="490"/>
                </a:lnTo>
                <a:lnTo>
                  <a:pt x="314" y="490"/>
                </a:lnTo>
                <a:lnTo>
                  <a:pt x="314" y="486"/>
                </a:lnTo>
                <a:lnTo>
                  <a:pt x="314" y="486"/>
                </a:lnTo>
                <a:lnTo>
                  <a:pt x="314" y="480"/>
                </a:lnTo>
                <a:lnTo>
                  <a:pt x="314" y="480"/>
                </a:lnTo>
                <a:lnTo>
                  <a:pt x="316" y="474"/>
                </a:lnTo>
                <a:lnTo>
                  <a:pt x="316" y="474"/>
                </a:lnTo>
                <a:lnTo>
                  <a:pt x="316" y="470"/>
                </a:lnTo>
                <a:lnTo>
                  <a:pt x="316" y="470"/>
                </a:lnTo>
                <a:lnTo>
                  <a:pt x="322" y="454"/>
                </a:lnTo>
                <a:lnTo>
                  <a:pt x="322" y="454"/>
                </a:lnTo>
                <a:lnTo>
                  <a:pt x="324" y="444"/>
                </a:lnTo>
                <a:lnTo>
                  <a:pt x="326" y="434"/>
                </a:lnTo>
                <a:lnTo>
                  <a:pt x="326" y="434"/>
                </a:lnTo>
                <a:lnTo>
                  <a:pt x="326" y="428"/>
                </a:lnTo>
                <a:lnTo>
                  <a:pt x="324" y="424"/>
                </a:lnTo>
                <a:lnTo>
                  <a:pt x="324" y="424"/>
                </a:lnTo>
                <a:close/>
                <a:moveTo>
                  <a:pt x="158" y="1092"/>
                </a:moveTo>
                <a:lnTo>
                  <a:pt x="158" y="1092"/>
                </a:lnTo>
                <a:lnTo>
                  <a:pt x="156" y="1112"/>
                </a:lnTo>
                <a:lnTo>
                  <a:pt x="156" y="1112"/>
                </a:lnTo>
                <a:lnTo>
                  <a:pt x="148" y="1132"/>
                </a:lnTo>
                <a:lnTo>
                  <a:pt x="148" y="1132"/>
                </a:lnTo>
                <a:lnTo>
                  <a:pt x="142" y="1148"/>
                </a:lnTo>
                <a:lnTo>
                  <a:pt x="142" y="1148"/>
                </a:lnTo>
                <a:lnTo>
                  <a:pt x="142" y="1152"/>
                </a:lnTo>
                <a:lnTo>
                  <a:pt x="140" y="1150"/>
                </a:lnTo>
                <a:lnTo>
                  <a:pt x="140" y="1150"/>
                </a:lnTo>
                <a:lnTo>
                  <a:pt x="136" y="1136"/>
                </a:lnTo>
                <a:lnTo>
                  <a:pt x="136" y="1136"/>
                </a:lnTo>
                <a:lnTo>
                  <a:pt x="132" y="1130"/>
                </a:lnTo>
                <a:lnTo>
                  <a:pt x="132" y="1130"/>
                </a:lnTo>
                <a:lnTo>
                  <a:pt x="132" y="1128"/>
                </a:lnTo>
                <a:lnTo>
                  <a:pt x="132" y="1128"/>
                </a:lnTo>
                <a:lnTo>
                  <a:pt x="134" y="1122"/>
                </a:lnTo>
                <a:lnTo>
                  <a:pt x="134" y="1122"/>
                </a:lnTo>
                <a:lnTo>
                  <a:pt x="132" y="1112"/>
                </a:lnTo>
                <a:lnTo>
                  <a:pt x="132" y="1112"/>
                </a:lnTo>
                <a:lnTo>
                  <a:pt x="132" y="1104"/>
                </a:lnTo>
                <a:lnTo>
                  <a:pt x="132" y="1104"/>
                </a:lnTo>
                <a:lnTo>
                  <a:pt x="132" y="1078"/>
                </a:lnTo>
                <a:lnTo>
                  <a:pt x="132" y="1078"/>
                </a:lnTo>
                <a:lnTo>
                  <a:pt x="132" y="1080"/>
                </a:lnTo>
                <a:lnTo>
                  <a:pt x="134" y="1080"/>
                </a:lnTo>
                <a:lnTo>
                  <a:pt x="134" y="1072"/>
                </a:lnTo>
                <a:lnTo>
                  <a:pt x="136" y="1052"/>
                </a:lnTo>
                <a:lnTo>
                  <a:pt x="136" y="1052"/>
                </a:lnTo>
                <a:lnTo>
                  <a:pt x="140" y="1038"/>
                </a:lnTo>
                <a:lnTo>
                  <a:pt x="144" y="1018"/>
                </a:lnTo>
                <a:lnTo>
                  <a:pt x="144" y="1018"/>
                </a:lnTo>
                <a:lnTo>
                  <a:pt x="146" y="998"/>
                </a:lnTo>
                <a:lnTo>
                  <a:pt x="146" y="998"/>
                </a:lnTo>
                <a:lnTo>
                  <a:pt x="148" y="996"/>
                </a:lnTo>
                <a:lnTo>
                  <a:pt x="148" y="996"/>
                </a:lnTo>
                <a:lnTo>
                  <a:pt x="148" y="996"/>
                </a:lnTo>
                <a:lnTo>
                  <a:pt x="150" y="1006"/>
                </a:lnTo>
                <a:lnTo>
                  <a:pt x="152" y="1020"/>
                </a:lnTo>
                <a:lnTo>
                  <a:pt x="152" y="1020"/>
                </a:lnTo>
                <a:lnTo>
                  <a:pt x="158" y="1068"/>
                </a:lnTo>
                <a:lnTo>
                  <a:pt x="158" y="1068"/>
                </a:lnTo>
                <a:lnTo>
                  <a:pt x="158" y="1092"/>
                </a:lnTo>
                <a:lnTo>
                  <a:pt x="158" y="1092"/>
                </a:lnTo>
                <a:close/>
                <a:moveTo>
                  <a:pt x="258" y="454"/>
                </a:moveTo>
                <a:lnTo>
                  <a:pt x="258" y="454"/>
                </a:lnTo>
                <a:lnTo>
                  <a:pt x="256" y="460"/>
                </a:lnTo>
                <a:lnTo>
                  <a:pt x="254" y="466"/>
                </a:lnTo>
                <a:lnTo>
                  <a:pt x="254" y="466"/>
                </a:lnTo>
                <a:lnTo>
                  <a:pt x="252" y="484"/>
                </a:lnTo>
                <a:lnTo>
                  <a:pt x="252" y="484"/>
                </a:lnTo>
                <a:lnTo>
                  <a:pt x="250" y="502"/>
                </a:lnTo>
                <a:lnTo>
                  <a:pt x="250" y="502"/>
                </a:lnTo>
                <a:lnTo>
                  <a:pt x="250" y="508"/>
                </a:lnTo>
                <a:lnTo>
                  <a:pt x="250" y="508"/>
                </a:lnTo>
                <a:lnTo>
                  <a:pt x="250" y="512"/>
                </a:lnTo>
                <a:lnTo>
                  <a:pt x="248" y="510"/>
                </a:lnTo>
                <a:lnTo>
                  <a:pt x="248" y="510"/>
                </a:lnTo>
                <a:lnTo>
                  <a:pt x="248" y="496"/>
                </a:lnTo>
                <a:lnTo>
                  <a:pt x="248" y="496"/>
                </a:lnTo>
                <a:lnTo>
                  <a:pt x="244" y="480"/>
                </a:lnTo>
                <a:lnTo>
                  <a:pt x="244" y="480"/>
                </a:lnTo>
                <a:lnTo>
                  <a:pt x="242" y="470"/>
                </a:lnTo>
                <a:lnTo>
                  <a:pt x="242" y="470"/>
                </a:lnTo>
                <a:lnTo>
                  <a:pt x="242" y="462"/>
                </a:lnTo>
                <a:lnTo>
                  <a:pt x="240" y="456"/>
                </a:lnTo>
                <a:lnTo>
                  <a:pt x="240" y="456"/>
                </a:lnTo>
                <a:lnTo>
                  <a:pt x="238" y="452"/>
                </a:lnTo>
                <a:lnTo>
                  <a:pt x="238" y="452"/>
                </a:lnTo>
                <a:lnTo>
                  <a:pt x="238" y="448"/>
                </a:lnTo>
                <a:lnTo>
                  <a:pt x="238" y="448"/>
                </a:lnTo>
                <a:lnTo>
                  <a:pt x="234" y="442"/>
                </a:lnTo>
                <a:lnTo>
                  <a:pt x="234" y="442"/>
                </a:lnTo>
                <a:lnTo>
                  <a:pt x="232" y="440"/>
                </a:lnTo>
                <a:lnTo>
                  <a:pt x="232" y="440"/>
                </a:lnTo>
                <a:lnTo>
                  <a:pt x="234" y="438"/>
                </a:lnTo>
                <a:lnTo>
                  <a:pt x="234" y="438"/>
                </a:lnTo>
                <a:lnTo>
                  <a:pt x="242" y="438"/>
                </a:lnTo>
                <a:lnTo>
                  <a:pt x="242" y="438"/>
                </a:lnTo>
                <a:lnTo>
                  <a:pt x="246" y="436"/>
                </a:lnTo>
                <a:lnTo>
                  <a:pt x="246" y="436"/>
                </a:lnTo>
                <a:lnTo>
                  <a:pt x="248" y="434"/>
                </a:lnTo>
                <a:lnTo>
                  <a:pt x="250" y="432"/>
                </a:lnTo>
                <a:lnTo>
                  <a:pt x="250" y="432"/>
                </a:lnTo>
                <a:lnTo>
                  <a:pt x="252" y="424"/>
                </a:lnTo>
                <a:lnTo>
                  <a:pt x="252" y="424"/>
                </a:lnTo>
                <a:lnTo>
                  <a:pt x="254" y="416"/>
                </a:lnTo>
                <a:lnTo>
                  <a:pt x="254" y="416"/>
                </a:lnTo>
                <a:lnTo>
                  <a:pt x="254" y="406"/>
                </a:lnTo>
                <a:lnTo>
                  <a:pt x="254" y="406"/>
                </a:lnTo>
                <a:lnTo>
                  <a:pt x="252" y="400"/>
                </a:lnTo>
                <a:lnTo>
                  <a:pt x="252" y="400"/>
                </a:lnTo>
                <a:lnTo>
                  <a:pt x="252" y="396"/>
                </a:lnTo>
                <a:lnTo>
                  <a:pt x="252" y="394"/>
                </a:lnTo>
                <a:lnTo>
                  <a:pt x="252" y="394"/>
                </a:lnTo>
                <a:lnTo>
                  <a:pt x="254" y="390"/>
                </a:lnTo>
                <a:lnTo>
                  <a:pt x="254" y="390"/>
                </a:lnTo>
                <a:lnTo>
                  <a:pt x="254" y="390"/>
                </a:lnTo>
                <a:lnTo>
                  <a:pt x="254" y="390"/>
                </a:lnTo>
                <a:lnTo>
                  <a:pt x="256" y="400"/>
                </a:lnTo>
                <a:lnTo>
                  <a:pt x="256" y="400"/>
                </a:lnTo>
                <a:lnTo>
                  <a:pt x="258" y="418"/>
                </a:lnTo>
                <a:lnTo>
                  <a:pt x="258" y="418"/>
                </a:lnTo>
                <a:lnTo>
                  <a:pt x="258" y="422"/>
                </a:lnTo>
                <a:lnTo>
                  <a:pt x="258" y="422"/>
                </a:lnTo>
                <a:lnTo>
                  <a:pt x="256" y="426"/>
                </a:lnTo>
                <a:lnTo>
                  <a:pt x="256" y="426"/>
                </a:lnTo>
                <a:lnTo>
                  <a:pt x="254" y="434"/>
                </a:lnTo>
                <a:lnTo>
                  <a:pt x="254" y="434"/>
                </a:lnTo>
                <a:lnTo>
                  <a:pt x="256" y="440"/>
                </a:lnTo>
                <a:lnTo>
                  <a:pt x="256" y="440"/>
                </a:lnTo>
                <a:lnTo>
                  <a:pt x="258" y="448"/>
                </a:lnTo>
                <a:lnTo>
                  <a:pt x="258" y="448"/>
                </a:lnTo>
                <a:lnTo>
                  <a:pt x="260" y="452"/>
                </a:lnTo>
                <a:lnTo>
                  <a:pt x="260" y="452"/>
                </a:lnTo>
                <a:lnTo>
                  <a:pt x="258" y="454"/>
                </a:lnTo>
                <a:lnTo>
                  <a:pt x="258" y="454"/>
                </a:lnTo>
                <a:close/>
              </a:path>
            </a:pathLst>
          </a:custGeom>
          <a:solidFill>
            <a:schemeClr val="tx1">
              <a:lumMod val="95000"/>
              <a:lumOff val="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14"/>
          <p:cNvSpPr>
            <a:spLocks noEditPoints="1"/>
          </p:cNvSpPr>
          <p:nvPr/>
        </p:nvSpPr>
        <p:spPr bwMode="auto">
          <a:xfrm>
            <a:off x="3483114" y="1742476"/>
            <a:ext cx="365760" cy="640080"/>
          </a:xfrm>
          <a:custGeom>
            <a:avLst/>
            <a:gdLst/>
            <a:ahLst/>
            <a:cxnLst>
              <a:cxn ang="0">
                <a:pos x="498" y="360"/>
              </a:cxn>
              <a:cxn ang="0">
                <a:pos x="484" y="266"/>
              </a:cxn>
              <a:cxn ang="0">
                <a:pos x="430" y="212"/>
              </a:cxn>
              <a:cxn ang="0">
                <a:pos x="342" y="172"/>
              </a:cxn>
              <a:cxn ang="0">
                <a:pos x="332" y="110"/>
              </a:cxn>
              <a:cxn ang="0">
                <a:pos x="338" y="68"/>
              </a:cxn>
              <a:cxn ang="0">
                <a:pos x="300" y="8"/>
              </a:cxn>
              <a:cxn ang="0">
                <a:pos x="212" y="36"/>
              </a:cxn>
              <a:cxn ang="0">
                <a:pos x="206" y="94"/>
              </a:cxn>
              <a:cxn ang="0">
                <a:pos x="234" y="156"/>
              </a:cxn>
              <a:cxn ang="0">
                <a:pos x="212" y="198"/>
              </a:cxn>
              <a:cxn ang="0">
                <a:pos x="114" y="236"/>
              </a:cxn>
              <a:cxn ang="0">
                <a:pos x="96" y="354"/>
              </a:cxn>
              <a:cxn ang="0">
                <a:pos x="80" y="464"/>
              </a:cxn>
              <a:cxn ang="0">
                <a:pos x="66" y="624"/>
              </a:cxn>
              <a:cxn ang="0">
                <a:pos x="74" y="688"/>
              </a:cxn>
              <a:cxn ang="0">
                <a:pos x="76" y="744"/>
              </a:cxn>
              <a:cxn ang="0">
                <a:pos x="58" y="802"/>
              </a:cxn>
              <a:cxn ang="0">
                <a:pos x="40" y="822"/>
              </a:cxn>
              <a:cxn ang="0">
                <a:pos x="22" y="860"/>
              </a:cxn>
              <a:cxn ang="0">
                <a:pos x="8" y="908"/>
              </a:cxn>
              <a:cxn ang="0">
                <a:pos x="16" y="1034"/>
              </a:cxn>
              <a:cxn ang="0">
                <a:pos x="30" y="1038"/>
              </a:cxn>
              <a:cxn ang="0">
                <a:pos x="76" y="1050"/>
              </a:cxn>
              <a:cxn ang="0">
                <a:pos x="76" y="1076"/>
              </a:cxn>
              <a:cxn ang="0">
                <a:pos x="86" y="1140"/>
              </a:cxn>
              <a:cxn ang="0">
                <a:pos x="80" y="1172"/>
              </a:cxn>
              <a:cxn ang="0">
                <a:pos x="92" y="1204"/>
              </a:cxn>
              <a:cxn ang="0">
                <a:pos x="82" y="1232"/>
              </a:cxn>
              <a:cxn ang="0">
                <a:pos x="64" y="1266"/>
              </a:cxn>
              <a:cxn ang="0">
                <a:pos x="34" y="1288"/>
              </a:cxn>
              <a:cxn ang="0">
                <a:pos x="44" y="1312"/>
              </a:cxn>
              <a:cxn ang="0">
                <a:pos x="162" y="1296"/>
              </a:cxn>
              <a:cxn ang="0">
                <a:pos x="180" y="1262"/>
              </a:cxn>
              <a:cxn ang="0">
                <a:pos x="216" y="1162"/>
              </a:cxn>
              <a:cxn ang="0">
                <a:pos x="270" y="860"/>
              </a:cxn>
              <a:cxn ang="0">
                <a:pos x="296" y="962"/>
              </a:cxn>
              <a:cxn ang="0">
                <a:pos x="296" y="1112"/>
              </a:cxn>
              <a:cxn ang="0">
                <a:pos x="284" y="1244"/>
              </a:cxn>
              <a:cxn ang="0">
                <a:pos x="304" y="1286"/>
              </a:cxn>
              <a:cxn ang="0">
                <a:pos x="322" y="1308"/>
              </a:cxn>
              <a:cxn ang="0">
                <a:pos x="392" y="1300"/>
              </a:cxn>
              <a:cxn ang="0">
                <a:pos x="380" y="1258"/>
              </a:cxn>
              <a:cxn ang="0">
                <a:pos x="394" y="1192"/>
              </a:cxn>
              <a:cxn ang="0">
                <a:pos x="434" y="886"/>
              </a:cxn>
              <a:cxn ang="0">
                <a:pos x="450" y="680"/>
              </a:cxn>
              <a:cxn ang="0">
                <a:pos x="476" y="658"/>
              </a:cxn>
              <a:cxn ang="0">
                <a:pos x="502" y="606"/>
              </a:cxn>
              <a:cxn ang="0">
                <a:pos x="514" y="512"/>
              </a:cxn>
              <a:cxn ang="0">
                <a:pos x="112" y="732"/>
              </a:cxn>
              <a:cxn ang="0">
                <a:pos x="106" y="742"/>
              </a:cxn>
              <a:cxn ang="0">
                <a:pos x="90" y="800"/>
              </a:cxn>
              <a:cxn ang="0">
                <a:pos x="100" y="768"/>
              </a:cxn>
              <a:cxn ang="0">
                <a:pos x="102" y="1190"/>
              </a:cxn>
              <a:cxn ang="0">
                <a:pos x="118" y="790"/>
              </a:cxn>
              <a:cxn ang="0">
                <a:pos x="114" y="760"/>
              </a:cxn>
              <a:cxn ang="0">
                <a:pos x="112" y="746"/>
              </a:cxn>
              <a:cxn ang="0">
                <a:pos x="128" y="742"/>
              </a:cxn>
              <a:cxn ang="0">
                <a:pos x="136" y="690"/>
              </a:cxn>
              <a:cxn ang="0">
                <a:pos x="120" y="682"/>
              </a:cxn>
              <a:cxn ang="0">
                <a:pos x="134" y="636"/>
              </a:cxn>
            </a:cxnLst>
            <a:rect l="0" t="0" r="r" b="b"/>
            <a:pathLst>
              <a:path w="514" h="1316">
                <a:moveTo>
                  <a:pt x="514" y="502"/>
                </a:moveTo>
                <a:lnTo>
                  <a:pt x="514" y="502"/>
                </a:lnTo>
                <a:lnTo>
                  <a:pt x="514" y="484"/>
                </a:lnTo>
                <a:lnTo>
                  <a:pt x="514" y="484"/>
                </a:lnTo>
                <a:lnTo>
                  <a:pt x="512" y="466"/>
                </a:lnTo>
                <a:lnTo>
                  <a:pt x="512" y="466"/>
                </a:lnTo>
                <a:lnTo>
                  <a:pt x="510" y="438"/>
                </a:lnTo>
                <a:lnTo>
                  <a:pt x="510" y="438"/>
                </a:lnTo>
                <a:lnTo>
                  <a:pt x="506" y="412"/>
                </a:lnTo>
                <a:lnTo>
                  <a:pt x="506" y="412"/>
                </a:lnTo>
                <a:lnTo>
                  <a:pt x="502" y="392"/>
                </a:lnTo>
                <a:lnTo>
                  <a:pt x="502" y="392"/>
                </a:lnTo>
                <a:lnTo>
                  <a:pt x="502" y="380"/>
                </a:lnTo>
                <a:lnTo>
                  <a:pt x="502" y="380"/>
                </a:lnTo>
                <a:lnTo>
                  <a:pt x="500" y="368"/>
                </a:lnTo>
                <a:lnTo>
                  <a:pt x="500" y="368"/>
                </a:lnTo>
                <a:lnTo>
                  <a:pt x="498" y="360"/>
                </a:lnTo>
                <a:lnTo>
                  <a:pt x="498" y="360"/>
                </a:lnTo>
                <a:lnTo>
                  <a:pt x="492" y="346"/>
                </a:lnTo>
                <a:lnTo>
                  <a:pt x="492" y="346"/>
                </a:lnTo>
                <a:lnTo>
                  <a:pt x="494" y="344"/>
                </a:lnTo>
                <a:lnTo>
                  <a:pt x="494" y="338"/>
                </a:lnTo>
                <a:lnTo>
                  <a:pt x="494" y="338"/>
                </a:lnTo>
                <a:lnTo>
                  <a:pt x="492" y="324"/>
                </a:lnTo>
                <a:lnTo>
                  <a:pt x="492" y="324"/>
                </a:lnTo>
                <a:lnTo>
                  <a:pt x="490" y="314"/>
                </a:lnTo>
                <a:lnTo>
                  <a:pt x="490" y="314"/>
                </a:lnTo>
                <a:lnTo>
                  <a:pt x="490" y="310"/>
                </a:lnTo>
                <a:lnTo>
                  <a:pt x="490" y="310"/>
                </a:lnTo>
                <a:lnTo>
                  <a:pt x="488" y="296"/>
                </a:lnTo>
                <a:lnTo>
                  <a:pt x="488" y="296"/>
                </a:lnTo>
                <a:lnTo>
                  <a:pt x="484" y="284"/>
                </a:lnTo>
                <a:lnTo>
                  <a:pt x="484" y="284"/>
                </a:lnTo>
                <a:lnTo>
                  <a:pt x="482" y="278"/>
                </a:lnTo>
                <a:lnTo>
                  <a:pt x="482" y="278"/>
                </a:lnTo>
                <a:lnTo>
                  <a:pt x="484" y="266"/>
                </a:lnTo>
                <a:lnTo>
                  <a:pt x="484" y="266"/>
                </a:lnTo>
                <a:lnTo>
                  <a:pt x="484" y="252"/>
                </a:lnTo>
                <a:lnTo>
                  <a:pt x="484" y="252"/>
                </a:lnTo>
                <a:lnTo>
                  <a:pt x="482" y="236"/>
                </a:lnTo>
                <a:lnTo>
                  <a:pt x="482" y="236"/>
                </a:lnTo>
                <a:lnTo>
                  <a:pt x="480" y="230"/>
                </a:lnTo>
                <a:lnTo>
                  <a:pt x="476" y="226"/>
                </a:lnTo>
                <a:lnTo>
                  <a:pt x="476" y="226"/>
                </a:lnTo>
                <a:lnTo>
                  <a:pt x="472" y="226"/>
                </a:lnTo>
                <a:lnTo>
                  <a:pt x="472" y="226"/>
                </a:lnTo>
                <a:lnTo>
                  <a:pt x="472" y="224"/>
                </a:lnTo>
                <a:lnTo>
                  <a:pt x="466" y="222"/>
                </a:lnTo>
                <a:lnTo>
                  <a:pt x="466" y="222"/>
                </a:lnTo>
                <a:lnTo>
                  <a:pt x="450" y="218"/>
                </a:lnTo>
                <a:lnTo>
                  <a:pt x="450" y="218"/>
                </a:lnTo>
                <a:lnTo>
                  <a:pt x="442" y="216"/>
                </a:lnTo>
                <a:lnTo>
                  <a:pt x="442" y="216"/>
                </a:lnTo>
                <a:lnTo>
                  <a:pt x="430" y="212"/>
                </a:lnTo>
                <a:lnTo>
                  <a:pt x="430" y="212"/>
                </a:lnTo>
                <a:lnTo>
                  <a:pt x="418" y="208"/>
                </a:lnTo>
                <a:lnTo>
                  <a:pt x="418" y="208"/>
                </a:lnTo>
                <a:lnTo>
                  <a:pt x="402" y="204"/>
                </a:lnTo>
                <a:lnTo>
                  <a:pt x="402" y="204"/>
                </a:lnTo>
                <a:lnTo>
                  <a:pt x="380" y="194"/>
                </a:lnTo>
                <a:lnTo>
                  <a:pt x="380" y="194"/>
                </a:lnTo>
                <a:lnTo>
                  <a:pt x="366" y="190"/>
                </a:lnTo>
                <a:lnTo>
                  <a:pt x="366" y="190"/>
                </a:lnTo>
                <a:lnTo>
                  <a:pt x="358" y="188"/>
                </a:lnTo>
                <a:lnTo>
                  <a:pt x="358" y="188"/>
                </a:lnTo>
                <a:lnTo>
                  <a:pt x="352" y="184"/>
                </a:lnTo>
                <a:lnTo>
                  <a:pt x="352" y="184"/>
                </a:lnTo>
                <a:lnTo>
                  <a:pt x="348" y="182"/>
                </a:lnTo>
                <a:lnTo>
                  <a:pt x="346" y="178"/>
                </a:lnTo>
                <a:lnTo>
                  <a:pt x="346" y="178"/>
                </a:lnTo>
                <a:lnTo>
                  <a:pt x="342" y="172"/>
                </a:lnTo>
                <a:lnTo>
                  <a:pt x="342" y="172"/>
                </a:lnTo>
                <a:lnTo>
                  <a:pt x="336" y="168"/>
                </a:lnTo>
                <a:lnTo>
                  <a:pt x="336" y="168"/>
                </a:lnTo>
                <a:lnTo>
                  <a:pt x="336" y="166"/>
                </a:lnTo>
                <a:lnTo>
                  <a:pt x="336" y="166"/>
                </a:lnTo>
                <a:lnTo>
                  <a:pt x="334" y="166"/>
                </a:lnTo>
                <a:lnTo>
                  <a:pt x="334" y="164"/>
                </a:lnTo>
                <a:lnTo>
                  <a:pt x="334" y="164"/>
                </a:lnTo>
                <a:lnTo>
                  <a:pt x="332" y="158"/>
                </a:lnTo>
                <a:lnTo>
                  <a:pt x="332" y="158"/>
                </a:lnTo>
                <a:lnTo>
                  <a:pt x="332" y="158"/>
                </a:lnTo>
                <a:lnTo>
                  <a:pt x="332" y="158"/>
                </a:lnTo>
                <a:lnTo>
                  <a:pt x="330" y="148"/>
                </a:lnTo>
                <a:lnTo>
                  <a:pt x="330" y="148"/>
                </a:lnTo>
                <a:lnTo>
                  <a:pt x="330" y="138"/>
                </a:lnTo>
                <a:lnTo>
                  <a:pt x="330" y="138"/>
                </a:lnTo>
                <a:lnTo>
                  <a:pt x="332" y="122"/>
                </a:lnTo>
                <a:lnTo>
                  <a:pt x="332" y="122"/>
                </a:lnTo>
                <a:lnTo>
                  <a:pt x="332" y="110"/>
                </a:lnTo>
                <a:lnTo>
                  <a:pt x="332" y="110"/>
                </a:lnTo>
                <a:lnTo>
                  <a:pt x="334" y="108"/>
                </a:lnTo>
                <a:lnTo>
                  <a:pt x="334" y="108"/>
                </a:lnTo>
                <a:lnTo>
                  <a:pt x="336" y="108"/>
                </a:lnTo>
                <a:lnTo>
                  <a:pt x="336" y="106"/>
                </a:lnTo>
                <a:lnTo>
                  <a:pt x="336" y="106"/>
                </a:lnTo>
                <a:lnTo>
                  <a:pt x="338" y="104"/>
                </a:lnTo>
                <a:lnTo>
                  <a:pt x="338" y="104"/>
                </a:lnTo>
                <a:lnTo>
                  <a:pt x="340" y="102"/>
                </a:lnTo>
                <a:lnTo>
                  <a:pt x="340" y="98"/>
                </a:lnTo>
                <a:lnTo>
                  <a:pt x="340" y="98"/>
                </a:lnTo>
                <a:lnTo>
                  <a:pt x="342" y="88"/>
                </a:lnTo>
                <a:lnTo>
                  <a:pt x="342" y="88"/>
                </a:lnTo>
                <a:lnTo>
                  <a:pt x="342" y="76"/>
                </a:lnTo>
                <a:lnTo>
                  <a:pt x="342" y="76"/>
                </a:lnTo>
                <a:lnTo>
                  <a:pt x="340" y="70"/>
                </a:lnTo>
                <a:lnTo>
                  <a:pt x="338" y="68"/>
                </a:lnTo>
                <a:lnTo>
                  <a:pt x="338" y="68"/>
                </a:lnTo>
                <a:lnTo>
                  <a:pt x="334" y="66"/>
                </a:lnTo>
                <a:lnTo>
                  <a:pt x="334" y="68"/>
                </a:lnTo>
                <a:lnTo>
                  <a:pt x="334" y="68"/>
                </a:lnTo>
                <a:lnTo>
                  <a:pt x="334" y="62"/>
                </a:lnTo>
                <a:lnTo>
                  <a:pt x="334" y="62"/>
                </a:lnTo>
                <a:lnTo>
                  <a:pt x="332" y="56"/>
                </a:lnTo>
                <a:lnTo>
                  <a:pt x="332" y="56"/>
                </a:lnTo>
                <a:lnTo>
                  <a:pt x="330" y="46"/>
                </a:lnTo>
                <a:lnTo>
                  <a:pt x="330" y="46"/>
                </a:lnTo>
                <a:lnTo>
                  <a:pt x="326" y="32"/>
                </a:lnTo>
                <a:lnTo>
                  <a:pt x="326" y="32"/>
                </a:lnTo>
                <a:lnTo>
                  <a:pt x="324" y="26"/>
                </a:lnTo>
                <a:lnTo>
                  <a:pt x="320" y="22"/>
                </a:lnTo>
                <a:lnTo>
                  <a:pt x="320" y="22"/>
                </a:lnTo>
                <a:lnTo>
                  <a:pt x="310" y="14"/>
                </a:lnTo>
                <a:lnTo>
                  <a:pt x="310" y="14"/>
                </a:lnTo>
                <a:lnTo>
                  <a:pt x="300" y="8"/>
                </a:lnTo>
                <a:lnTo>
                  <a:pt x="300" y="8"/>
                </a:lnTo>
                <a:lnTo>
                  <a:pt x="290" y="4"/>
                </a:lnTo>
                <a:lnTo>
                  <a:pt x="290" y="4"/>
                </a:lnTo>
                <a:lnTo>
                  <a:pt x="280" y="2"/>
                </a:lnTo>
                <a:lnTo>
                  <a:pt x="268" y="0"/>
                </a:lnTo>
                <a:lnTo>
                  <a:pt x="268" y="0"/>
                </a:lnTo>
                <a:lnTo>
                  <a:pt x="260" y="0"/>
                </a:lnTo>
                <a:lnTo>
                  <a:pt x="254" y="0"/>
                </a:lnTo>
                <a:lnTo>
                  <a:pt x="254" y="0"/>
                </a:lnTo>
                <a:lnTo>
                  <a:pt x="244" y="4"/>
                </a:lnTo>
                <a:lnTo>
                  <a:pt x="234" y="12"/>
                </a:lnTo>
                <a:lnTo>
                  <a:pt x="234" y="12"/>
                </a:lnTo>
                <a:lnTo>
                  <a:pt x="222" y="24"/>
                </a:lnTo>
                <a:lnTo>
                  <a:pt x="222" y="24"/>
                </a:lnTo>
                <a:lnTo>
                  <a:pt x="218" y="30"/>
                </a:lnTo>
                <a:lnTo>
                  <a:pt x="214" y="32"/>
                </a:lnTo>
                <a:lnTo>
                  <a:pt x="214" y="32"/>
                </a:lnTo>
                <a:lnTo>
                  <a:pt x="214" y="34"/>
                </a:lnTo>
                <a:lnTo>
                  <a:pt x="212" y="36"/>
                </a:lnTo>
                <a:lnTo>
                  <a:pt x="212" y="36"/>
                </a:lnTo>
                <a:lnTo>
                  <a:pt x="210" y="42"/>
                </a:lnTo>
                <a:lnTo>
                  <a:pt x="210" y="42"/>
                </a:lnTo>
                <a:lnTo>
                  <a:pt x="208" y="54"/>
                </a:lnTo>
                <a:lnTo>
                  <a:pt x="208" y="54"/>
                </a:lnTo>
                <a:lnTo>
                  <a:pt x="208" y="62"/>
                </a:lnTo>
                <a:lnTo>
                  <a:pt x="208" y="62"/>
                </a:lnTo>
                <a:lnTo>
                  <a:pt x="208" y="70"/>
                </a:lnTo>
                <a:lnTo>
                  <a:pt x="208" y="70"/>
                </a:lnTo>
                <a:lnTo>
                  <a:pt x="210" y="82"/>
                </a:lnTo>
                <a:lnTo>
                  <a:pt x="210" y="82"/>
                </a:lnTo>
                <a:lnTo>
                  <a:pt x="212" y="84"/>
                </a:lnTo>
                <a:lnTo>
                  <a:pt x="210" y="86"/>
                </a:lnTo>
                <a:lnTo>
                  <a:pt x="210" y="86"/>
                </a:lnTo>
                <a:lnTo>
                  <a:pt x="208" y="86"/>
                </a:lnTo>
                <a:lnTo>
                  <a:pt x="206" y="88"/>
                </a:lnTo>
                <a:lnTo>
                  <a:pt x="206" y="88"/>
                </a:lnTo>
                <a:lnTo>
                  <a:pt x="206" y="94"/>
                </a:lnTo>
                <a:lnTo>
                  <a:pt x="208" y="100"/>
                </a:lnTo>
                <a:lnTo>
                  <a:pt x="208" y="100"/>
                </a:lnTo>
                <a:lnTo>
                  <a:pt x="210" y="110"/>
                </a:lnTo>
                <a:lnTo>
                  <a:pt x="210" y="110"/>
                </a:lnTo>
                <a:lnTo>
                  <a:pt x="212" y="116"/>
                </a:lnTo>
                <a:lnTo>
                  <a:pt x="214" y="120"/>
                </a:lnTo>
                <a:lnTo>
                  <a:pt x="214" y="120"/>
                </a:lnTo>
                <a:lnTo>
                  <a:pt x="218" y="124"/>
                </a:lnTo>
                <a:lnTo>
                  <a:pt x="218" y="124"/>
                </a:lnTo>
                <a:lnTo>
                  <a:pt x="220" y="124"/>
                </a:lnTo>
                <a:lnTo>
                  <a:pt x="220" y="124"/>
                </a:lnTo>
                <a:lnTo>
                  <a:pt x="224" y="134"/>
                </a:lnTo>
                <a:lnTo>
                  <a:pt x="224" y="134"/>
                </a:lnTo>
                <a:lnTo>
                  <a:pt x="228" y="142"/>
                </a:lnTo>
                <a:lnTo>
                  <a:pt x="228" y="142"/>
                </a:lnTo>
                <a:lnTo>
                  <a:pt x="230" y="148"/>
                </a:lnTo>
                <a:lnTo>
                  <a:pt x="230" y="148"/>
                </a:lnTo>
                <a:lnTo>
                  <a:pt x="234" y="156"/>
                </a:lnTo>
                <a:lnTo>
                  <a:pt x="234" y="162"/>
                </a:lnTo>
                <a:lnTo>
                  <a:pt x="234" y="162"/>
                </a:lnTo>
                <a:lnTo>
                  <a:pt x="234" y="166"/>
                </a:lnTo>
                <a:lnTo>
                  <a:pt x="234" y="170"/>
                </a:lnTo>
                <a:lnTo>
                  <a:pt x="234" y="170"/>
                </a:lnTo>
                <a:lnTo>
                  <a:pt x="236" y="174"/>
                </a:lnTo>
                <a:lnTo>
                  <a:pt x="236" y="178"/>
                </a:lnTo>
                <a:lnTo>
                  <a:pt x="236" y="178"/>
                </a:lnTo>
                <a:lnTo>
                  <a:pt x="234" y="182"/>
                </a:lnTo>
                <a:lnTo>
                  <a:pt x="234" y="182"/>
                </a:lnTo>
                <a:lnTo>
                  <a:pt x="232" y="188"/>
                </a:lnTo>
                <a:lnTo>
                  <a:pt x="232" y="188"/>
                </a:lnTo>
                <a:lnTo>
                  <a:pt x="224" y="192"/>
                </a:lnTo>
                <a:lnTo>
                  <a:pt x="224" y="192"/>
                </a:lnTo>
                <a:lnTo>
                  <a:pt x="218" y="196"/>
                </a:lnTo>
                <a:lnTo>
                  <a:pt x="218" y="196"/>
                </a:lnTo>
                <a:lnTo>
                  <a:pt x="212" y="198"/>
                </a:lnTo>
                <a:lnTo>
                  <a:pt x="212" y="198"/>
                </a:lnTo>
                <a:lnTo>
                  <a:pt x="206" y="198"/>
                </a:lnTo>
                <a:lnTo>
                  <a:pt x="198" y="202"/>
                </a:lnTo>
                <a:lnTo>
                  <a:pt x="198" y="202"/>
                </a:lnTo>
                <a:lnTo>
                  <a:pt x="180" y="210"/>
                </a:lnTo>
                <a:lnTo>
                  <a:pt x="180" y="210"/>
                </a:lnTo>
                <a:lnTo>
                  <a:pt x="166" y="216"/>
                </a:lnTo>
                <a:lnTo>
                  <a:pt x="166" y="216"/>
                </a:lnTo>
                <a:lnTo>
                  <a:pt x="150" y="220"/>
                </a:lnTo>
                <a:lnTo>
                  <a:pt x="150" y="220"/>
                </a:lnTo>
                <a:lnTo>
                  <a:pt x="136" y="224"/>
                </a:lnTo>
                <a:lnTo>
                  <a:pt x="136" y="224"/>
                </a:lnTo>
                <a:lnTo>
                  <a:pt x="124" y="228"/>
                </a:lnTo>
                <a:lnTo>
                  <a:pt x="124" y="228"/>
                </a:lnTo>
                <a:lnTo>
                  <a:pt x="118" y="232"/>
                </a:lnTo>
                <a:lnTo>
                  <a:pt x="118" y="232"/>
                </a:lnTo>
                <a:lnTo>
                  <a:pt x="116" y="232"/>
                </a:lnTo>
                <a:lnTo>
                  <a:pt x="114" y="236"/>
                </a:lnTo>
                <a:lnTo>
                  <a:pt x="114" y="236"/>
                </a:lnTo>
                <a:lnTo>
                  <a:pt x="110" y="242"/>
                </a:lnTo>
                <a:lnTo>
                  <a:pt x="110" y="252"/>
                </a:lnTo>
                <a:lnTo>
                  <a:pt x="110" y="252"/>
                </a:lnTo>
                <a:lnTo>
                  <a:pt x="110" y="266"/>
                </a:lnTo>
                <a:lnTo>
                  <a:pt x="110" y="266"/>
                </a:lnTo>
                <a:lnTo>
                  <a:pt x="110" y="274"/>
                </a:lnTo>
                <a:lnTo>
                  <a:pt x="110" y="274"/>
                </a:lnTo>
                <a:lnTo>
                  <a:pt x="110" y="282"/>
                </a:lnTo>
                <a:lnTo>
                  <a:pt x="110" y="282"/>
                </a:lnTo>
                <a:lnTo>
                  <a:pt x="104" y="292"/>
                </a:lnTo>
                <a:lnTo>
                  <a:pt x="104" y="292"/>
                </a:lnTo>
                <a:lnTo>
                  <a:pt x="102" y="304"/>
                </a:lnTo>
                <a:lnTo>
                  <a:pt x="102" y="304"/>
                </a:lnTo>
                <a:lnTo>
                  <a:pt x="100" y="316"/>
                </a:lnTo>
                <a:lnTo>
                  <a:pt x="100" y="316"/>
                </a:lnTo>
                <a:lnTo>
                  <a:pt x="98" y="336"/>
                </a:lnTo>
                <a:lnTo>
                  <a:pt x="98" y="336"/>
                </a:lnTo>
                <a:lnTo>
                  <a:pt x="96" y="354"/>
                </a:lnTo>
                <a:lnTo>
                  <a:pt x="96" y="354"/>
                </a:lnTo>
                <a:lnTo>
                  <a:pt x="94" y="366"/>
                </a:lnTo>
                <a:lnTo>
                  <a:pt x="94" y="366"/>
                </a:lnTo>
                <a:lnTo>
                  <a:pt x="88" y="388"/>
                </a:lnTo>
                <a:lnTo>
                  <a:pt x="88" y="388"/>
                </a:lnTo>
                <a:lnTo>
                  <a:pt x="86" y="404"/>
                </a:lnTo>
                <a:lnTo>
                  <a:pt x="86" y="404"/>
                </a:lnTo>
                <a:lnTo>
                  <a:pt x="84" y="418"/>
                </a:lnTo>
                <a:lnTo>
                  <a:pt x="84" y="418"/>
                </a:lnTo>
                <a:lnTo>
                  <a:pt x="84" y="424"/>
                </a:lnTo>
                <a:lnTo>
                  <a:pt x="84" y="424"/>
                </a:lnTo>
                <a:lnTo>
                  <a:pt x="84" y="432"/>
                </a:lnTo>
                <a:lnTo>
                  <a:pt x="84" y="432"/>
                </a:lnTo>
                <a:lnTo>
                  <a:pt x="82" y="440"/>
                </a:lnTo>
                <a:lnTo>
                  <a:pt x="80" y="450"/>
                </a:lnTo>
                <a:lnTo>
                  <a:pt x="80" y="450"/>
                </a:lnTo>
                <a:lnTo>
                  <a:pt x="80" y="464"/>
                </a:lnTo>
                <a:lnTo>
                  <a:pt x="80" y="464"/>
                </a:lnTo>
                <a:lnTo>
                  <a:pt x="78" y="470"/>
                </a:lnTo>
                <a:lnTo>
                  <a:pt x="76" y="480"/>
                </a:lnTo>
                <a:lnTo>
                  <a:pt x="76" y="480"/>
                </a:lnTo>
                <a:lnTo>
                  <a:pt x="74" y="512"/>
                </a:lnTo>
                <a:lnTo>
                  <a:pt x="74" y="512"/>
                </a:lnTo>
                <a:lnTo>
                  <a:pt x="72" y="542"/>
                </a:lnTo>
                <a:lnTo>
                  <a:pt x="72" y="542"/>
                </a:lnTo>
                <a:lnTo>
                  <a:pt x="70" y="562"/>
                </a:lnTo>
                <a:lnTo>
                  <a:pt x="70" y="562"/>
                </a:lnTo>
                <a:lnTo>
                  <a:pt x="68" y="570"/>
                </a:lnTo>
                <a:lnTo>
                  <a:pt x="66" y="578"/>
                </a:lnTo>
                <a:lnTo>
                  <a:pt x="66" y="578"/>
                </a:lnTo>
                <a:lnTo>
                  <a:pt x="66" y="592"/>
                </a:lnTo>
                <a:lnTo>
                  <a:pt x="66" y="592"/>
                </a:lnTo>
                <a:lnTo>
                  <a:pt x="66" y="606"/>
                </a:lnTo>
                <a:lnTo>
                  <a:pt x="66" y="606"/>
                </a:lnTo>
                <a:lnTo>
                  <a:pt x="66" y="624"/>
                </a:lnTo>
                <a:lnTo>
                  <a:pt x="66" y="624"/>
                </a:lnTo>
                <a:lnTo>
                  <a:pt x="66" y="642"/>
                </a:lnTo>
                <a:lnTo>
                  <a:pt x="66" y="642"/>
                </a:lnTo>
                <a:lnTo>
                  <a:pt x="66" y="658"/>
                </a:lnTo>
                <a:lnTo>
                  <a:pt x="66" y="658"/>
                </a:lnTo>
                <a:lnTo>
                  <a:pt x="66" y="660"/>
                </a:lnTo>
                <a:lnTo>
                  <a:pt x="66" y="662"/>
                </a:lnTo>
                <a:lnTo>
                  <a:pt x="66" y="662"/>
                </a:lnTo>
                <a:lnTo>
                  <a:pt x="70" y="664"/>
                </a:lnTo>
                <a:lnTo>
                  <a:pt x="70" y="664"/>
                </a:lnTo>
                <a:lnTo>
                  <a:pt x="72" y="664"/>
                </a:lnTo>
                <a:lnTo>
                  <a:pt x="72" y="664"/>
                </a:lnTo>
                <a:lnTo>
                  <a:pt x="74" y="670"/>
                </a:lnTo>
                <a:lnTo>
                  <a:pt x="74" y="670"/>
                </a:lnTo>
                <a:lnTo>
                  <a:pt x="74" y="676"/>
                </a:lnTo>
                <a:lnTo>
                  <a:pt x="74" y="676"/>
                </a:lnTo>
                <a:lnTo>
                  <a:pt x="74" y="676"/>
                </a:lnTo>
                <a:lnTo>
                  <a:pt x="74" y="676"/>
                </a:lnTo>
                <a:lnTo>
                  <a:pt x="74" y="688"/>
                </a:lnTo>
                <a:lnTo>
                  <a:pt x="74" y="688"/>
                </a:lnTo>
                <a:lnTo>
                  <a:pt x="72" y="694"/>
                </a:lnTo>
                <a:lnTo>
                  <a:pt x="72" y="694"/>
                </a:lnTo>
                <a:lnTo>
                  <a:pt x="72" y="702"/>
                </a:lnTo>
                <a:lnTo>
                  <a:pt x="72" y="702"/>
                </a:lnTo>
                <a:lnTo>
                  <a:pt x="70" y="708"/>
                </a:lnTo>
                <a:lnTo>
                  <a:pt x="70" y="708"/>
                </a:lnTo>
                <a:lnTo>
                  <a:pt x="70" y="712"/>
                </a:lnTo>
                <a:lnTo>
                  <a:pt x="70" y="712"/>
                </a:lnTo>
                <a:lnTo>
                  <a:pt x="72" y="716"/>
                </a:lnTo>
                <a:lnTo>
                  <a:pt x="72" y="716"/>
                </a:lnTo>
                <a:lnTo>
                  <a:pt x="72" y="722"/>
                </a:lnTo>
                <a:lnTo>
                  <a:pt x="72" y="722"/>
                </a:lnTo>
                <a:lnTo>
                  <a:pt x="74" y="728"/>
                </a:lnTo>
                <a:lnTo>
                  <a:pt x="74" y="728"/>
                </a:lnTo>
                <a:lnTo>
                  <a:pt x="74" y="738"/>
                </a:lnTo>
                <a:lnTo>
                  <a:pt x="74" y="738"/>
                </a:lnTo>
                <a:lnTo>
                  <a:pt x="76" y="744"/>
                </a:lnTo>
                <a:lnTo>
                  <a:pt x="76" y="744"/>
                </a:lnTo>
                <a:lnTo>
                  <a:pt x="76" y="746"/>
                </a:lnTo>
                <a:lnTo>
                  <a:pt x="76" y="746"/>
                </a:lnTo>
                <a:lnTo>
                  <a:pt x="76" y="750"/>
                </a:lnTo>
                <a:lnTo>
                  <a:pt x="76" y="750"/>
                </a:lnTo>
                <a:lnTo>
                  <a:pt x="78" y="752"/>
                </a:lnTo>
                <a:lnTo>
                  <a:pt x="78" y="752"/>
                </a:lnTo>
                <a:lnTo>
                  <a:pt x="78" y="754"/>
                </a:lnTo>
                <a:lnTo>
                  <a:pt x="78" y="754"/>
                </a:lnTo>
                <a:lnTo>
                  <a:pt x="76" y="762"/>
                </a:lnTo>
                <a:lnTo>
                  <a:pt x="76" y="762"/>
                </a:lnTo>
                <a:lnTo>
                  <a:pt x="72" y="770"/>
                </a:lnTo>
                <a:lnTo>
                  <a:pt x="72" y="770"/>
                </a:lnTo>
                <a:lnTo>
                  <a:pt x="68" y="778"/>
                </a:lnTo>
                <a:lnTo>
                  <a:pt x="68" y="778"/>
                </a:lnTo>
                <a:lnTo>
                  <a:pt x="62" y="792"/>
                </a:lnTo>
                <a:lnTo>
                  <a:pt x="62" y="792"/>
                </a:lnTo>
                <a:lnTo>
                  <a:pt x="58" y="802"/>
                </a:lnTo>
                <a:lnTo>
                  <a:pt x="56" y="812"/>
                </a:lnTo>
                <a:lnTo>
                  <a:pt x="56" y="812"/>
                </a:lnTo>
                <a:lnTo>
                  <a:pt x="56" y="822"/>
                </a:lnTo>
                <a:lnTo>
                  <a:pt x="56" y="822"/>
                </a:lnTo>
                <a:lnTo>
                  <a:pt x="54" y="822"/>
                </a:lnTo>
                <a:lnTo>
                  <a:pt x="54" y="822"/>
                </a:lnTo>
                <a:lnTo>
                  <a:pt x="48" y="820"/>
                </a:lnTo>
                <a:lnTo>
                  <a:pt x="48" y="820"/>
                </a:lnTo>
                <a:lnTo>
                  <a:pt x="46" y="820"/>
                </a:lnTo>
                <a:lnTo>
                  <a:pt x="46" y="820"/>
                </a:lnTo>
                <a:lnTo>
                  <a:pt x="44" y="822"/>
                </a:lnTo>
                <a:lnTo>
                  <a:pt x="44" y="822"/>
                </a:lnTo>
                <a:lnTo>
                  <a:pt x="44" y="822"/>
                </a:lnTo>
                <a:lnTo>
                  <a:pt x="44" y="822"/>
                </a:lnTo>
                <a:lnTo>
                  <a:pt x="42" y="822"/>
                </a:lnTo>
                <a:lnTo>
                  <a:pt x="42" y="822"/>
                </a:lnTo>
                <a:lnTo>
                  <a:pt x="40" y="822"/>
                </a:lnTo>
                <a:lnTo>
                  <a:pt x="40" y="822"/>
                </a:lnTo>
                <a:lnTo>
                  <a:pt x="40" y="826"/>
                </a:lnTo>
                <a:lnTo>
                  <a:pt x="40" y="826"/>
                </a:lnTo>
                <a:lnTo>
                  <a:pt x="38" y="830"/>
                </a:lnTo>
                <a:lnTo>
                  <a:pt x="38" y="830"/>
                </a:lnTo>
                <a:lnTo>
                  <a:pt x="36" y="830"/>
                </a:lnTo>
                <a:lnTo>
                  <a:pt x="36" y="832"/>
                </a:lnTo>
                <a:lnTo>
                  <a:pt x="36" y="832"/>
                </a:lnTo>
                <a:lnTo>
                  <a:pt x="36" y="834"/>
                </a:lnTo>
                <a:lnTo>
                  <a:pt x="36" y="834"/>
                </a:lnTo>
                <a:lnTo>
                  <a:pt x="30" y="844"/>
                </a:lnTo>
                <a:lnTo>
                  <a:pt x="30" y="844"/>
                </a:lnTo>
                <a:lnTo>
                  <a:pt x="28" y="846"/>
                </a:lnTo>
                <a:lnTo>
                  <a:pt x="28" y="846"/>
                </a:lnTo>
                <a:lnTo>
                  <a:pt x="26" y="854"/>
                </a:lnTo>
                <a:lnTo>
                  <a:pt x="26" y="854"/>
                </a:lnTo>
                <a:lnTo>
                  <a:pt x="24" y="856"/>
                </a:lnTo>
                <a:lnTo>
                  <a:pt x="24" y="856"/>
                </a:lnTo>
                <a:lnTo>
                  <a:pt x="22" y="860"/>
                </a:lnTo>
                <a:lnTo>
                  <a:pt x="22" y="860"/>
                </a:lnTo>
                <a:lnTo>
                  <a:pt x="18" y="866"/>
                </a:lnTo>
                <a:lnTo>
                  <a:pt x="18" y="866"/>
                </a:lnTo>
                <a:lnTo>
                  <a:pt x="16" y="876"/>
                </a:lnTo>
                <a:lnTo>
                  <a:pt x="16" y="876"/>
                </a:lnTo>
                <a:lnTo>
                  <a:pt x="14" y="884"/>
                </a:lnTo>
                <a:lnTo>
                  <a:pt x="14" y="884"/>
                </a:lnTo>
                <a:lnTo>
                  <a:pt x="14" y="888"/>
                </a:lnTo>
                <a:lnTo>
                  <a:pt x="14" y="888"/>
                </a:lnTo>
                <a:lnTo>
                  <a:pt x="10" y="890"/>
                </a:lnTo>
                <a:lnTo>
                  <a:pt x="10" y="890"/>
                </a:lnTo>
                <a:lnTo>
                  <a:pt x="10" y="892"/>
                </a:lnTo>
                <a:lnTo>
                  <a:pt x="10" y="894"/>
                </a:lnTo>
                <a:lnTo>
                  <a:pt x="10" y="894"/>
                </a:lnTo>
                <a:lnTo>
                  <a:pt x="12" y="894"/>
                </a:lnTo>
                <a:lnTo>
                  <a:pt x="12" y="894"/>
                </a:lnTo>
                <a:lnTo>
                  <a:pt x="8" y="908"/>
                </a:lnTo>
                <a:lnTo>
                  <a:pt x="8" y="908"/>
                </a:lnTo>
                <a:lnTo>
                  <a:pt x="2" y="932"/>
                </a:lnTo>
                <a:lnTo>
                  <a:pt x="2" y="932"/>
                </a:lnTo>
                <a:lnTo>
                  <a:pt x="0" y="956"/>
                </a:lnTo>
                <a:lnTo>
                  <a:pt x="0" y="956"/>
                </a:lnTo>
                <a:lnTo>
                  <a:pt x="0" y="988"/>
                </a:lnTo>
                <a:lnTo>
                  <a:pt x="0" y="988"/>
                </a:lnTo>
                <a:lnTo>
                  <a:pt x="2" y="1002"/>
                </a:lnTo>
                <a:lnTo>
                  <a:pt x="2" y="1002"/>
                </a:lnTo>
                <a:lnTo>
                  <a:pt x="4" y="1010"/>
                </a:lnTo>
                <a:lnTo>
                  <a:pt x="6" y="1020"/>
                </a:lnTo>
                <a:lnTo>
                  <a:pt x="6" y="1020"/>
                </a:lnTo>
                <a:lnTo>
                  <a:pt x="10" y="1026"/>
                </a:lnTo>
                <a:lnTo>
                  <a:pt x="12" y="1030"/>
                </a:lnTo>
                <a:lnTo>
                  <a:pt x="12" y="1030"/>
                </a:lnTo>
                <a:lnTo>
                  <a:pt x="14" y="1032"/>
                </a:lnTo>
                <a:lnTo>
                  <a:pt x="14" y="1032"/>
                </a:lnTo>
                <a:lnTo>
                  <a:pt x="16" y="1034"/>
                </a:lnTo>
                <a:lnTo>
                  <a:pt x="16" y="1034"/>
                </a:lnTo>
                <a:lnTo>
                  <a:pt x="18" y="1036"/>
                </a:lnTo>
                <a:lnTo>
                  <a:pt x="18" y="1036"/>
                </a:lnTo>
                <a:lnTo>
                  <a:pt x="18" y="1036"/>
                </a:lnTo>
                <a:lnTo>
                  <a:pt x="18" y="1036"/>
                </a:lnTo>
                <a:lnTo>
                  <a:pt x="20" y="1036"/>
                </a:lnTo>
                <a:lnTo>
                  <a:pt x="20" y="1036"/>
                </a:lnTo>
                <a:lnTo>
                  <a:pt x="22" y="1036"/>
                </a:lnTo>
                <a:lnTo>
                  <a:pt x="22" y="1036"/>
                </a:lnTo>
                <a:lnTo>
                  <a:pt x="22" y="1036"/>
                </a:lnTo>
                <a:lnTo>
                  <a:pt x="22" y="1038"/>
                </a:lnTo>
                <a:lnTo>
                  <a:pt x="22" y="1038"/>
                </a:lnTo>
                <a:lnTo>
                  <a:pt x="26" y="1038"/>
                </a:lnTo>
                <a:lnTo>
                  <a:pt x="26" y="1038"/>
                </a:lnTo>
                <a:lnTo>
                  <a:pt x="26" y="1036"/>
                </a:lnTo>
                <a:lnTo>
                  <a:pt x="28" y="1038"/>
                </a:lnTo>
                <a:lnTo>
                  <a:pt x="28" y="1038"/>
                </a:lnTo>
                <a:lnTo>
                  <a:pt x="28" y="1038"/>
                </a:lnTo>
                <a:lnTo>
                  <a:pt x="30" y="1038"/>
                </a:lnTo>
                <a:lnTo>
                  <a:pt x="30" y="1038"/>
                </a:lnTo>
                <a:lnTo>
                  <a:pt x="36" y="1040"/>
                </a:lnTo>
                <a:lnTo>
                  <a:pt x="36" y="1040"/>
                </a:lnTo>
                <a:lnTo>
                  <a:pt x="44" y="1040"/>
                </a:lnTo>
                <a:lnTo>
                  <a:pt x="44" y="1040"/>
                </a:lnTo>
                <a:lnTo>
                  <a:pt x="50" y="1040"/>
                </a:lnTo>
                <a:lnTo>
                  <a:pt x="50" y="1040"/>
                </a:lnTo>
                <a:lnTo>
                  <a:pt x="50" y="1042"/>
                </a:lnTo>
                <a:lnTo>
                  <a:pt x="50" y="1042"/>
                </a:lnTo>
                <a:lnTo>
                  <a:pt x="50" y="1042"/>
                </a:lnTo>
                <a:lnTo>
                  <a:pt x="54" y="1042"/>
                </a:lnTo>
                <a:lnTo>
                  <a:pt x="54" y="1042"/>
                </a:lnTo>
                <a:lnTo>
                  <a:pt x="54" y="1044"/>
                </a:lnTo>
                <a:lnTo>
                  <a:pt x="58" y="1046"/>
                </a:lnTo>
                <a:lnTo>
                  <a:pt x="58" y="1046"/>
                </a:lnTo>
                <a:lnTo>
                  <a:pt x="70" y="1048"/>
                </a:lnTo>
                <a:lnTo>
                  <a:pt x="70" y="1048"/>
                </a:lnTo>
                <a:lnTo>
                  <a:pt x="76" y="1050"/>
                </a:lnTo>
                <a:lnTo>
                  <a:pt x="76" y="1054"/>
                </a:lnTo>
                <a:lnTo>
                  <a:pt x="76" y="1054"/>
                </a:lnTo>
                <a:lnTo>
                  <a:pt x="74" y="1058"/>
                </a:lnTo>
                <a:lnTo>
                  <a:pt x="74" y="1058"/>
                </a:lnTo>
                <a:lnTo>
                  <a:pt x="74" y="1060"/>
                </a:lnTo>
                <a:lnTo>
                  <a:pt x="74" y="1060"/>
                </a:lnTo>
                <a:lnTo>
                  <a:pt x="72" y="1060"/>
                </a:lnTo>
                <a:lnTo>
                  <a:pt x="74" y="1062"/>
                </a:lnTo>
                <a:lnTo>
                  <a:pt x="74" y="1062"/>
                </a:lnTo>
                <a:lnTo>
                  <a:pt x="74" y="1062"/>
                </a:lnTo>
                <a:lnTo>
                  <a:pt x="74" y="1064"/>
                </a:lnTo>
                <a:lnTo>
                  <a:pt x="74" y="1064"/>
                </a:lnTo>
                <a:lnTo>
                  <a:pt x="74" y="1068"/>
                </a:lnTo>
                <a:lnTo>
                  <a:pt x="74" y="1070"/>
                </a:lnTo>
                <a:lnTo>
                  <a:pt x="74" y="1070"/>
                </a:lnTo>
                <a:lnTo>
                  <a:pt x="76" y="1070"/>
                </a:lnTo>
                <a:lnTo>
                  <a:pt x="76" y="1070"/>
                </a:lnTo>
                <a:lnTo>
                  <a:pt x="76" y="1076"/>
                </a:lnTo>
                <a:lnTo>
                  <a:pt x="76" y="1076"/>
                </a:lnTo>
                <a:lnTo>
                  <a:pt x="78" y="1086"/>
                </a:lnTo>
                <a:lnTo>
                  <a:pt x="78" y="1086"/>
                </a:lnTo>
                <a:lnTo>
                  <a:pt x="80" y="1092"/>
                </a:lnTo>
                <a:lnTo>
                  <a:pt x="80" y="1092"/>
                </a:lnTo>
                <a:lnTo>
                  <a:pt x="84" y="1108"/>
                </a:lnTo>
                <a:lnTo>
                  <a:pt x="84" y="1108"/>
                </a:lnTo>
                <a:lnTo>
                  <a:pt x="86" y="1120"/>
                </a:lnTo>
                <a:lnTo>
                  <a:pt x="86" y="1120"/>
                </a:lnTo>
                <a:lnTo>
                  <a:pt x="86" y="1128"/>
                </a:lnTo>
                <a:lnTo>
                  <a:pt x="86" y="1128"/>
                </a:lnTo>
                <a:lnTo>
                  <a:pt x="86" y="1130"/>
                </a:lnTo>
                <a:lnTo>
                  <a:pt x="86" y="1132"/>
                </a:lnTo>
                <a:lnTo>
                  <a:pt x="86" y="1132"/>
                </a:lnTo>
                <a:lnTo>
                  <a:pt x="84" y="1134"/>
                </a:lnTo>
                <a:lnTo>
                  <a:pt x="84" y="1136"/>
                </a:lnTo>
                <a:lnTo>
                  <a:pt x="84" y="1136"/>
                </a:lnTo>
                <a:lnTo>
                  <a:pt x="86" y="1140"/>
                </a:lnTo>
                <a:lnTo>
                  <a:pt x="86" y="1140"/>
                </a:lnTo>
                <a:lnTo>
                  <a:pt x="86" y="1144"/>
                </a:lnTo>
                <a:lnTo>
                  <a:pt x="86" y="1144"/>
                </a:lnTo>
                <a:lnTo>
                  <a:pt x="88" y="1146"/>
                </a:lnTo>
                <a:lnTo>
                  <a:pt x="88" y="1146"/>
                </a:lnTo>
                <a:lnTo>
                  <a:pt x="88" y="1146"/>
                </a:lnTo>
                <a:lnTo>
                  <a:pt x="88" y="1146"/>
                </a:lnTo>
                <a:lnTo>
                  <a:pt x="88" y="1152"/>
                </a:lnTo>
                <a:lnTo>
                  <a:pt x="88" y="1152"/>
                </a:lnTo>
                <a:lnTo>
                  <a:pt x="88" y="1156"/>
                </a:lnTo>
                <a:lnTo>
                  <a:pt x="88" y="1156"/>
                </a:lnTo>
                <a:lnTo>
                  <a:pt x="88" y="1160"/>
                </a:lnTo>
                <a:lnTo>
                  <a:pt x="88" y="1160"/>
                </a:lnTo>
                <a:lnTo>
                  <a:pt x="84" y="1166"/>
                </a:lnTo>
                <a:lnTo>
                  <a:pt x="84" y="1166"/>
                </a:lnTo>
                <a:lnTo>
                  <a:pt x="82" y="1168"/>
                </a:lnTo>
                <a:lnTo>
                  <a:pt x="82" y="1168"/>
                </a:lnTo>
                <a:lnTo>
                  <a:pt x="80" y="1172"/>
                </a:lnTo>
                <a:lnTo>
                  <a:pt x="80" y="1172"/>
                </a:lnTo>
                <a:lnTo>
                  <a:pt x="66" y="1190"/>
                </a:lnTo>
                <a:lnTo>
                  <a:pt x="66" y="1190"/>
                </a:lnTo>
                <a:lnTo>
                  <a:pt x="60" y="1198"/>
                </a:lnTo>
                <a:lnTo>
                  <a:pt x="56" y="1206"/>
                </a:lnTo>
                <a:lnTo>
                  <a:pt x="56" y="1206"/>
                </a:lnTo>
                <a:lnTo>
                  <a:pt x="56" y="1210"/>
                </a:lnTo>
                <a:lnTo>
                  <a:pt x="60" y="1214"/>
                </a:lnTo>
                <a:lnTo>
                  <a:pt x="60" y="1214"/>
                </a:lnTo>
                <a:lnTo>
                  <a:pt x="66" y="1214"/>
                </a:lnTo>
                <a:lnTo>
                  <a:pt x="72" y="1212"/>
                </a:lnTo>
                <a:lnTo>
                  <a:pt x="72" y="1212"/>
                </a:lnTo>
                <a:lnTo>
                  <a:pt x="80" y="1208"/>
                </a:lnTo>
                <a:lnTo>
                  <a:pt x="80" y="1208"/>
                </a:lnTo>
                <a:lnTo>
                  <a:pt x="84" y="1206"/>
                </a:lnTo>
                <a:lnTo>
                  <a:pt x="84" y="1206"/>
                </a:lnTo>
                <a:lnTo>
                  <a:pt x="92" y="1204"/>
                </a:lnTo>
                <a:lnTo>
                  <a:pt x="92" y="1204"/>
                </a:lnTo>
                <a:lnTo>
                  <a:pt x="102" y="1200"/>
                </a:lnTo>
                <a:lnTo>
                  <a:pt x="102" y="1200"/>
                </a:lnTo>
                <a:lnTo>
                  <a:pt x="108" y="1198"/>
                </a:lnTo>
                <a:lnTo>
                  <a:pt x="108" y="1198"/>
                </a:lnTo>
                <a:lnTo>
                  <a:pt x="108" y="1204"/>
                </a:lnTo>
                <a:lnTo>
                  <a:pt x="108" y="1204"/>
                </a:lnTo>
                <a:lnTo>
                  <a:pt x="108" y="1208"/>
                </a:lnTo>
                <a:lnTo>
                  <a:pt x="108" y="1208"/>
                </a:lnTo>
                <a:lnTo>
                  <a:pt x="100" y="1208"/>
                </a:lnTo>
                <a:lnTo>
                  <a:pt x="100" y="1208"/>
                </a:lnTo>
                <a:lnTo>
                  <a:pt x="94" y="1210"/>
                </a:lnTo>
                <a:lnTo>
                  <a:pt x="90" y="1214"/>
                </a:lnTo>
                <a:lnTo>
                  <a:pt x="90" y="1214"/>
                </a:lnTo>
                <a:lnTo>
                  <a:pt x="84" y="1222"/>
                </a:lnTo>
                <a:lnTo>
                  <a:pt x="84" y="1222"/>
                </a:lnTo>
                <a:lnTo>
                  <a:pt x="82" y="1228"/>
                </a:lnTo>
                <a:lnTo>
                  <a:pt x="82" y="1228"/>
                </a:lnTo>
                <a:lnTo>
                  <a:pt x="82" y="1232"/>
                </a:lnTo>
                <a:lnTo>
                  <a:pt x="82" y="1232"/>
                </a:lnTo>
                <a:lnTo>
                  <a:pt x="80" y="1234"/>
                </a:lnTo>
                <a:lnTo>
                  <a:pt x="80" y="1234"/>
                </a:lnTo>
                <a:lnTo>
                  <a:pt x="78" y="1240"/>
                </a:lnTo>
                <a:lnTo>
                  <a:pt x="78" y="1240"/>
                </a:lnTo>
                <a:lnTo>
                  <a:pt x="76" y="1248"/>
                </a:lnTo>
                <a:lnTo>
                  <a:pt x="76" y="1248"/>
                </a:lnTo>
                <a:lnTo>
                  <a:pt x="74" y="1254"/>
                </a:lnTo>
                <a:lnTo>
                  <a:pt x="74" y="1254"/>
                </a:lnTo>
                <a:lnTo>
                  <a:pt x="74" y="1256"/>
                </a:lnTo>
                <a:lnTo>
                  <a:pt x="74" y="1258"/>
                </a:lnTo>
                <a:lnTo>
                  <a:pt x="74" y="1258"/>
                </a:lnTo>
                <a:lnTo>
                  <a:pt x="76" y="1258"/>
                </a:lnTo>
                <a:lnTo>
                  <a:pt x="76" y="1258"/>
                </a:lnTo>
                <a:lnTo>
                  <a:pt x="68" y="1264"/>
                </a:lnTo>
                <a:lnTo>
                  <a:pt x="68" y="1264"/>
                </a:lnTo>
                <a:lnTo>
                  <a:pt x="64" y="1266"/>
                </a:lnTo>
                <a:lnTo>
                  <a:pt x="64" y="1266"/>
                </a:lnTo>
                <a:lnTo>
                  <a:pt x="68" y="1264"/>
                </a:lnTo>
                <a:lnTo>
                  <a:pt x="68" y="1264"/>
                </a:lnTo>
                <a:lnTo>
                  <a:pt x="66" y="1268"/>
                </a:lnTo>
                <a:lnTo>
                  <a:pt x="66" y="1268"/>
                </a:lnTo>
                <a:lnTo>
                  <a:pt x="60" y="1272"/>
                </a:lnTo>
                <a:lnTo>
                  <a:pt x="60" y="1272"/>
                </a:lnTo>
                <a:lnTo>
                  <a:pt x="54" y="1276"/>
                </a:lnTo>
                <a:lnTo>
                  <a:pt x="54" y="1276"/>
                </a:lnTo>
                <a:lnTo>
                  <a:pt x="50" y="1278"/>
                </a:lnTo>
                <a:lnTo>
                  <a:pt x="50" y="1278"/>
                </a:lnTo>
                <a:lnTo>
                  <a:pt x="46" y="1280"/>
                </a:lnTo>
                <a:lnTo>
                  <a:pt x="46" y="1280"/>
                </a:lnTo>
                <a:lnTo>
                  <a:pt x="44" y="1282"/>
                </a:lnTo>
                <a:lnTo>
                  <a:pt x="44" y="1282"/>
                </a:lnTo>
                <a:lnTo>
                  <a:pt x="40" y="1284"/>
                </a:lnTo>
                <a:lnTo>
                  <a:pt x="40" y="1284"/>
                </a:lnTo>
                <a:lnTo>
                  <a:pt x="34" y="1288"/>
                </a:lnTo>
                <a:lnTo>
                  <a:pt x="34" y="1288"/>
                </a:lnTo>
                <a:lnTo>
                  <a:pt x="28" y="1290"/>
                </a:lnTo>
                <a:lnTo>
                  <a:pt x="24" y="1294"/>
                </a:lnTo>
                <a:lnTo>
                  <a:pt x="24" y="1294"/>
                </a:lnTo>
                <a:lnTo>
                  <a:pt x="22" y="1296"/>
                </a:lnTo>
                <a:lnTo>
                  <a:pt x="22" y="1300"/>
                </a:lnTo>
                <a:lnTo>
                  <a:pt x="22" y="1300"/>
                </a:lnTo>
                <a:lnTo>
                  <a:pt x="22" y="1302"/>
                </a:lnTo>
                <a:lnTo>
                  <a:pt x="22" y="1302"/>
                </a:lnTo>
                <a:lnTo>
                  <a:pt x="20" y="1304"/>
                </a:lnTo>
                <a:lnTo>
                  <a:pt x="20" y="1304"/>
                </a:lnTo>
                <a:lnTo>
                  <a:pt x="18" y="1304"/>
                </a:lnTo>
                <a:lnTo>
                  <a:pt x="18" y="1304"/>
                </a:lnTo>
                <a:lnTo>
                  <a:pt x="18" y="1306"/>
                </a:lnTo>
                <a:lnTo>
                  <a:pt x="22" y="1308"/>
                </a:lnTo>
                <a:lnTo>
                  <a:pt x="22" y="1308"/>
                </a:lnTo>
                <a:lnTo>
                  <a:pt x="30" y="1310"/>
                </a:lnTo>
                <a:lnTo>
                  <a:pt x="44" y="1312"/>
                </a:lnTo>
                <a:lnTo>
                  <a:pt x="44" y="1312"/>
                </a:lnTo>
                <a:lnTo>
                  <a:pt x="62" y="1314"/>
                </a:lnTo>
                <a:lnTo>
                  <a:pt x="82" y="1312"/>
                </a:lnTo>
                <a:lnTo>
                  <a:pt x="82" y="1312"/>
                </a:lnTo>
                <a:lnTo>
                  <a:pt x="96" y="1310"/>
                </a:lnTo>
                <a:lnTo>
                  <a:pt x="104" y="1308"/>
                </a:lnTo>
                <a:lnTo>
                  <a:pt x="104" y="1308"/>
                </a:lnTo>
                <a:lnTo>
                  <a:pt x="110" y="1300"/>
                </a:lnTo>
                <a:lnTo>
                  <a:pt x="110" y="1300"/>
                </a:lnTo>
                <a:lnTo>
                  <a:pt x="116" y="1296"/>
                </a:lnTo>
                <a:lnTo>
                  <a:pt x="116" y="1296"/>
                </a:lnTo>
                <a:lnTo>
                  <a:pt x="118" y="1294"/>
                </a:lnTo>
                <a:lnTo>
                  <a:pt x="118" y="1294"/>
                </a:lnTo>
                <a:lnTo>
                  <a:pt x="134" y="1298"/>
                </a:lnTo>
                <a:lnTo>
                  <a:pt x="134" y="1298"/>
                </a:lnTo>
                <a:lnTo>
                  <a:pt x="142" y="1300"/>
                </a:lnTo>
                <a:lnTo>
                  <a:pt x="150" y="1298"/>
                </a:lnTo>
                <a:lnTo>
                  <a:pt x="150" y="1298"/>
                </a:lnTo>
                <a:lnTo>
                  <a:pt x="162" y="1296"/>
                </a:lnTo>
                <a:lnTo>
                  <a:pt x="172" y="1294"/>
                </a:lnTo>
                <a:lnTo>
                  <a:pt x="172" y="1294"/>
                </a:lnTo>
                <a:lnTo>
                  <a:pt x="176" y="1292"/>
                </a:lnTo>
                <a:lnTo>
                  <a:pt x="176" y="1290"/>
                </a:lnTo>
                <a:lnTo>
                  <a:pt x="176" y="1290"/>
                </a:lnTo>
                <a:lnTo>
                  <a:pt x="176" y="1288"/>
                </a:lnTo>
                <a:lnTo>
                  <a:pt x="176" y="1288"/>
                </a:lnTo>
                <a:lnTo>
                  <a:pt x="178" y="1286"/>
                </a:lnTo>
                <a:lnTo>
                  <a:pt x="178" y="1284"/>
                </a:lnTo>
                <a:lnTo>
                  <a:pt x="178" y="1284"/>
                </a:lnTo>
                <a:lnTo>
                  <a:pt x="180" y="1274"/>
                </a:lnTo>
                <a:lnTo>
                  <a:pt x="180" y="1274"/>
                </a:lnTo>
                <a:lnTo>
                  <a:pt x="180" y="1264"/>
                </a:lnTo>
                <a:lnTo>
                  <a:pt x="180" y="1264"/>
                </a:lnTo>
                <a:lnTo>
                  <a:pt x="180" y="1262"/>
                </a:lnTo>
                <a:lnTo>
                  <a:pt x="180" y="1262"/>
                </a:lnTo>
                <a:lnTo>
                  <a:pt x="180" y="1262"/>
                </a:lnTo>
                <a:lnTo>
                  <a:pt x="180" y="1262"/>
                </a:lnTo>
                <a:lnTo>
                  <a:pt x="182" y="1254"/>
                </a:lnTo>
                <a:lnTo>
                  <a:pt x="182" y="1254"/>
                </a:lnTo>
                <a:lnTo>
                  <a:pt x="182" y="1246"/>
                </a:lnTo>
                <a:lnTo>
                  <a:pt x="182" y="1238"/>
                </a:lnTo>
                <a:lnTo>
                  <a:pt x="182" y="1238"/>
                </a:lnTo>
                <a:lnTo>
                  <a:pt x="182" y="1228"/>
                </a:lnTo>
                <a:lnTo>
                  <a:pt x="182" y="1228"/>
                </a:lnTo>
                <a:lnTo>
                  <a:pt x="182" y="1222"/>
                </a:lnTo>
                <a:lnTo>
                  <a:pt x="182" y="1222"/>
                </a:lnTo>
                <a:lnTo>
                  <a:pt x="190" y="1212"/>
                </a:lnTo>
                <a:lnTo>
                  <a:pt x="190" y="1212"/>
                </a:lnTo>
                <a:lnTo>
                  <a:pt x="198" y="1200"/>
                </a:lnTo>
                <a:lnTo>
                  <a:pt x="210" y="1182"/>
                </a:lnTo>
                <a:lnTo>
                  <a:pt x="210" y="1182"/>
                </a:lnTo>
                <a:lnTo>
                  <a:pt x="214" y="1170"/>
                </a:lnTo>
                <a:lnTo>
                  <a:pt x="214" y="1170"/>
                </a:lnTo>
                <a:lnTo>
                  <a:pt x="216" y="1162"/>
                </a:lnTo>
                <a:lnTo>
                  <a:pt x="216" y="1162"/>
                </a:lnTo>
                <a:lnTo>
                  <a:pt x="218" y="1152"/>
                </a:lnTo>
                <a:lnTo>
                  <a:pt x="218" y="1152"/>
                </a:lnTo>
                <a:lnTo>
                  <a:pt x="226" y="1112"/>
                </a:lnTo>
                <a:lnTo>
                  <a:pt x="226" y="1112"/>
                </a:lnTo>
                <a:lnTo>
                  <a:pt x="230" y="1086"/>
                </a:lnTo>
                <a:lnTo>
                  <a:pt x="230" y="1086"/>
                </a:lnTo>
                <a:lnTo>
                  <a:pt x="236" y="1062"/>
                </a:lnTo>
                <a:lnTo>
                  <a:pt x="236" y="1062"/>
                </a:lnTo>
                <a:lnTo>
                  <a:pt x="244" y="1016"/>
                </a:lnTo>
                <a:lnTo>
                  <a:pt x="244" y="1016"/>
                </a:lnTo>
                <a:lnTo>
                  <a:pt x="254" y="952"/>
                </a:lnTo>
                <a:lnTo>
                  <a:pt x="254" y="952"/>
                </a:lnTo>
                <a:lnTo>
                  <a:pt x="264" y="892"/>
                </a:lnTo>
                <a:lnTo>
                  <a:pt x="264" y="892"/>
                </a:lnTo>
                <a:lnTo>
                  <a:pt x="268" y="866"/>
                </a:lnTo>
                <a:lnTo>
                  <a:pt x="268" y="866"/>
                </a:lnTo>
                <a:lnTo>
                  <a:pt x="270" y="860"/>
                </a:lnTo>
                <a:lnTo>
                  <a:pt x="270" y="860"/>
                </a:lnTo>
                <a:lnTo>
                  <a:pt x="272" y="864"/>
                </a:lnTo>
                <a:lnTo>
                  <a:pt x="272" y="864"/>
                </a:lnTo>
                <a:lnTo>
                  <a:pt x="276" y="880"/>
                </a:lnTo>
                <a:lnTo>
                  <a:pt x="276" y="880"/>
                </a:lnTo>
                <a:lnTo>
                  <a:pt x="282" y="896"/>
                </a:lnTo>
                <a:lnTo>
                  <a:pt x="282" y="896"/>
                </a:lnTo>
                <a:lnTo>
                  <a:pt x="284" y="900"/>
                </a:lnTo>
                <a:lnTo>
                  <a:pt x="284" y="900"/>
                </a:lnTo>
                <a:lnTo>
                  <a:pt x="284" y="908"/>
                </a:lnTo>
                <a:lnTo>
                  <a:pt x="284" y="908"/>
                </a:lnTo>
                <a:lnTo>
                  <a:pt x="288" y="928"/>
                </a:lnTo>
                <a:lnTo>
                  <a:pt x="288" y="928"/>
                </a:lnTo>
                <a:lnTo>
                  <a:pt x="292" y="940"/>
                </a:lnTo>
                <a:lnTo>
                  <a:pt x="292" y="940"/>
                </a:lnTo>
                <a:lnTo>
                  <a:pt x="294" y="950"/>
                </a:lnTo>
                <a:lnTo>
                  <a:pt x="294" y="950"/>
                </a:lnTo>
                <a:lnTo>
                  <a:pt x="296" y="962"/>
                </a:lnTo>
                <a:lnTo>
                  <a:pt x="296" y="962"/>
                </a:lnTo>
                <a:lnTo>
                  <a:pt x="294" y="978"/>
                </a:lnTo>
                <a:lnTo>
                  <a:pt x="294" y="978"/>
                </a:lnTo>
                <a:lnTo>
                  <a:pt x="292" y="994"/>
                </a:lnTo>
                <a:lnTo>
                  <a:pt x="292" y="994"/>
                </a:lnTo>
                <a:lnTo>
                  <a:pt x="294" y="1008"/>
                </a:lnTo>
                <a:lnTo>
                  <a:pt x="294" y="1008"/>
                </a:lnTo>
                <a:lnTo>
                  <a:pt x="294" y="1026"/>
                </a:lnTo>
                <a:lnTo>
                  <a:pt x="294" y="1026"/>
                </a:lnTo>
                <a:lnTo>
                  <a:pt x="296" y="1048"/>
                </a:lnTo>
                <a:lnTo>
                  <a:pt x="296" y="1048"/>
                </a:lnTo>
                <a:lnTo>
                  <a:pt x="296" y="1068"/>
                </a:lnTo>
                <a:lnTo>
                  <a:pt x="296" y="1068"/>
                </a:lnTo>
                <a:lnTo>
                  <a:pt x="294" y="1078"/>
                </a:lnTo>
                <a:lnTo>
                  <a:pt x="294" y="1078"/>
                </a:lnTo>
                <a:lnTo>
                  <a:pt x="294" y="1086"/>
                </a:lnTo>
                <a:lnTo>
                  <a:pt x="294" y="1096"/>
                </a:lnTo>
                <a:lnTo>
                  <a:pt x="294" y="1096"/>
                </a:lnTo>
                <a:lnTo>
                  <a:pt x="296" y="1112"/>
                </a:lnTo>
                <a:lnTo>
                  <a:pt x="296" y="1112"/>
                </a:lnTo>
                <a:lnTo>
                  <a:pt x="298" y="1126"/>
                </a:lnTo>
                <a:lnTo>
                  <a:pt x="298" y="1126"/>
                </a:lnTo>
                <a:lnTo>
                  <a:pt x="300" y="1132"/>
                </a:lnTo>
                <a:lnTo>
                  <a:pt x="300" y="1132"/>
                </a:lnTo>
                <a:lnTo>
                  <a:pt x="296" y="1146"/>
                </a:lnTo>
                <a:lnTo>
                  <a:pt x="296" y="1146"/>
                </a:lnTo>
                <a:lnTo>
                  <a:pt x="292" y="1160"/>
                </a:lnTo>
                <a:lnTo>
                  <a:pt x="292" y="1160"/>
                </a:lnTo>
                <a:lnTo>
                  <a:pt x="286" y="1180"/>
                </a:lnTo>
                <a:lnTo>
                  <a:pt x="286" y="1180"/>
                </a:lnTo>
                <a:lnTo>
                  <a:pt x="282" y="1194"/>
                </a:lnTo>
                <a:lnTo>
                  <a:pt x="280" y="1212"/>
                </a:lnTo>
                <a:lnTo>
                  <a:pt x="280" y="1212"/>
                </a:lnTo>
                <a:lnTo>
                  <a:pt x="278" y="1226"/>
                </a:lnTo>
                <a:lnTo>
                  <a:pt x="280" y="1234"/>
                </a:lnTo>
                <a:lnTo>
                  <a:pt x="280" y="1234"/>
                </a:lnTo>
                <a:lnTo>
                  <a:pt x="284" y="1244"/>
                </a:lnTo>
                <a:lnTo>
                  <a:pt x="284" y="1244"/>
                </a:lnTo>
                <a:lnTo>
                  <a:pt x="288" y="1252"/>
                </a:lnTo>
                <a:lnTo>
                  <a:pt x="288" y="1252"/>
                </a:lnTo>
                <a:lnTo>
                  <a:pt x="290" y="1254"/>
                </a:lnTo>
                <a:lnTo>
                  <a:pt x="290" y="1254"/>
                </a:lnTo>
                <a:lnTo>
                  <a:pt x="290" y="1254"/>
                </a:lnTo>
                <a:lnTo>
                  <a:pt x="290" y="1256"/>
                </a:lnTo>
                <a:lnTo>
                  <a:pt x="290" y="1256"/>
                </a:lnTo>
                <a:lnTo>
                  <a:pt x="296" y="1264"/>
                </a:lnTo>
                <a:lnTo>
                  <a:pt x="296" y="1264"/>
                </a:lnTo>
                <a:lnTo>
                  <a:pt x="302" y="1272"/>
                </a:lnTo>
                <a:lnTo>
                  <a:pt x="302" y="1272"/>
                </a:lnTo>
                <a:lnTo>
                  <a:pt x="304" y="1278"/>
                </a:lnTo>
                <a:lnTo>
                  <a:pt x="304" y="1278"/>
                </a:lnTo>
                <a:lnTo>
                  <a:pt x="304" y="1278"/>
                </a:lnTo>
                <a:lnTo>
                  <a:pt x="304" y="1278"/>
                </a:lnTo>
                <a:lnTo>
                  <a:pt x="304" y="1286"/>
                </a:lnTo>
                <a:lnTo>
                  <a:pt x="304" y="1286"/>
                </a:lnTo>
                <a:lnTo>
                  <a:pt x="304" y="1290"/>
                </a:lnTo>
                <a:lnTo>
                  <a:pt x="306" y="1292"/>
                </a:lnTo>
                <a:lnTo>
                  <a:pt x="306" y="1292"/>
                </a:lnTo>
                <a:lnTo>
                  <a:pt x="312" y="1296"/>
                </a:lnTo>
                <a:lnTo>
                  <a:pt x="312" y="1296"/>
                </a:lnTo>
                <a:lnTo>
                  <a:pt x="318" y="1298"/>
                </a:lnTo>
                <a:lnTo>
                  <a:pt x="318" y="1298"/>
                </a:lnTo>
                <a:lnTo>
                  <a:pt x="320" y="1298"/>
                </a:lnTo>
                <a:lnTo>
                  <a:pt x="320" y="1298"/>
                </a:lnTo>
                <a:lnTo>
                  <a:pt x="322" y="1300"/>
                </a:lnTo>
                <a:lnTo>
                  <a:pt x="322" y="1300"/>
                </a:lnTo>
                <a:lnTo>
                  <a:pt x="322" y="1302"/>
                </a:lnTo>
                <a:lnTo>
                  <a:pt x="322" y="1302"/>
                </a:lnTo>
                <a:lnTo>
                  <a:pt x="322" y="1304"/>
                </a:lnTo>
                <a:lnTo>
                  <a:pt x="322" y="1304"/>
                </a:lnTo>
                <a:lnTo>
                  <a:pt x="322" y="1306"/>
                </a:lnTo>
                <a:lnTo>
                  <a:pt x="322" y="1308"/>
                </a:lnTo>
                <a:lnTo>
                  <a:pt x="322" y="1308"/>
                </a:lnTo>
                <a:lnTo>
                  <a:pt x="324" y="1310"/>
                </a:lnTo>
                <a:lnTo>
                  <a:pt x="330" y="1314"/>
                </a:lnTo>
                <a:lnTo>
                  <a:pt x="330" y="1314"/>
                </a:lnTo>
                <a:lnTo>
                  <a:pt x="338" y="1316"/>
                </a:lnTo>
                <a:lnTo>
                  <a:pt x="352" y="1316"/>
                </a:lnTo>
                <a:lnTo>
                  <a:pt x="352" y="1316"/>
                </a:lnTo>
                <a:lnTo>
                  <a:pt x="380" y="1314"/>
                </a:lnTo>
                <a:lnTo>
                  <a:pt x="380" y="1314"/>
                </a:lnTo>
                <a:lnTo>
                  <a:pt x="388" y="1312"/>
                </a:lnTo>
                <a:lnTo>
                  <a:pt x="392" y="1310"/>
                </a:lnTo>
                <a:lnTo>
                  <a:pt x="392" y="1310"/>
                </a:lnTo>
                <a:lnTo>
                  <a:pt x="392" y="1306"/>
                </a:lnTo>
                <a:lnTo>
                  <a:pt x="392" y="1306"/>
                </a:lnTo>
                <a:lnTo>
                  <a:pt x="392" y="1302"/>
                </a:lnTo>
                <a:lnTo>
                  <a:pt x="392" y="1302"/>
                </a:lnTo>
                <a:lnTo>
                  <a:pt x="390" y="1302"/>
                </a:lnTo>
                <a:lnTo>
                  <a:pt x="390" y="1302"/>
                </a:lnTo>
                <a:lnTo>
                  <a:pt x="392" y="1300"/>
                </a:lnTo>
                <a:lnTo>
                  <a:pt x="390" y="1294"/>
                </a:lnTo>
                <a:lnTo>
                  <a:pt x="390" y="1294"/>
                </a:lnTo>
                <a:lnTo>
                  <a:pt x="388" y="1288"/>
                </a:lnTo>
                <a:lnTo>
                  <a:pt x="386" y="1284"/>
                </a:lnTo>
                <a:lnTo>
                  <a:pt x="386" y="1284"/>
                </a:lnTo>
                <a:lnTo>
                  <a:pt x="384" y="1276"/>
                </a:lnTo>
                <a:lnTo>
                  <a:pt x="384" y="1276"/>
                </a:lnTo>
                <a:lnTo>
                  <a:pt x="382" y="1276"/>
                </a:lnTo>
                <a:lnTo>
                  <a:pt x="382" y="1276"/>
                </a:lnTo>
                <a:lnTo>
                  <a:pt x="380" y="1272"/>
                </a:lnTo>
                <a:lnTo>
                  <a:pt x="380" y="1272"/>
                </a:lnTo>
                <a:lnTo>
                  <a:pt x="380" y="1268"/>
                </a:lnTo>
                <a:lnTo>
                  <a:pt x="380" y="1268"/>
                </a:lnTo>
                <a:lnTo>
                  <a:pt x="380" y="1268"/>
                </a:lnTo>
                <a:lnTo>
                  <a:pt x="382" y="1264"/>
                </a:lnTo>
                <a:lnTo>
                  <a:pt x="382" y="1264"/>
                </a:lnTo>
                <a:lnTo>
                  <a:pt x="380" y="1258"/>
                </a:lnTo>
                <a:lnTo>
                  <a:pt x="380" y="1258"/>
                </a:lnTo>
                <a:lnTo>
                  <a:pt x="382" y="1254"/>
                </a:lnTo>
                <a:lnTo>
                  <a:pt x="382" y="1254"/>
                </a:lnTo>
                <a:lnTo>
                  <a:pt x="382" y="1250"/>
                </a:lnTo>
                <a:lnTo>
                  <a:pt x="382" y="1250"/>
                </a:lnTo>
                <a:lnTo>
                  <a:pt x="382" y="1248"/>
                </a:lnTo>
                <a:lnTo>
                  <a:pt x="382" y="1248"/>
                </a:lnTo>
                <a:lnTo>
                  <a:pt x="384" y="1246"/>
                </a:lnTo>
                <a:lnTo>
                  <a:pt x="384" y="1246"/>
                </a:lnTo>
                <a:lnTo>
                  <a:pt x="384" y="1242"/>
                </a:lnTo>
                <a:lnTo>
                  <a:pt x="384" y="1242"/>
                </a:lnTo>
                <a:lnTo>
                  <a:pt x="386" y="1240"/>
                </a:lnTo>
                <a:lnTo>
                  <a:pt x="386" y="1234"/>
                </a:lnTo>
                <a:lnTo>
                  <a:pt x="386" y="1234"/>
                </a:lnTo>
                <a:lnTo>
                  <a:pt x="388" y="1224"/>
                </a:lnTo>
                <a:lnTo>
                  <a:pt x="388" y="1224"/>
                </a:lnTo>
                <a:lnTo>
                  <a:pt x="392" y="1206"/>
                </a:lnTo>
                <a:lnTo>
                  <a:pt x="392" y="1206"/>
                </a:lnTo>
                <a:lnTo>
                  <a:pt x="394" y="1192"/>
                </a:lnTo>
                <a:lnTo>
                  <a:pt x="398" y="1174"/>
                </a:lnTo>
                <a:lnTo>
                  <a:pt x="398" y="1174"/>
                </a:lnTo>
                <a:lnTo>
                  <a:pt x="400" y="1150"/>
                </a:lnTo>
                <a:lnTo>
                  <a:pt x="400" y="1150"/>
                </a:lnTo>
                <a:lnTo>
                  <a:pt x="404" y="1110"/>
                </a:lnTo>
                <a:lnTo>
                  <a:pt x="404" y="1110"/>
                </a:lnTo>
                <a:lnTo>
                  <a:pt x="408" y="1054"/>
                </a:lnTo>
                <a:lnTo>
                  <a:pt x="408" y="1054"/>
                </a:lnTo>
                <a:lnTo>
                  <a:pt x="410" y="1020"/>
                </a:lnTo>
                <a:lnTo>
                  <a:pt x="410" y="1020"/>
                </a:lnTo>
                <a:lnTo>
                  <a:pt x="414" y="1002"/>
                </a:lnTo>
                <a:lnTo>
                  <a:pt x="414" y="1002"/>
                </a:lnTo>
                <a:lnTo>
                  <a:pt x="424" y="966"/>
                </a:lnTo>
                <a:lnTo>
                  <a:pt x="424" y="966"/>
                </a:lnTo>
                <a:lnTo>
                  <a:pt x="428" y="944"/>
                </a:lnTo>
                <a:lnTo>
                  <a:pt x="432" y="922"/>
                </a:lnTo>
                <a:lnTo>
                  <a:pt x="432" y="922"/>
                </a:lnTo>
                <a:lnTo>
                  <a:pt x="434" y="886"/>
                </a:lnTo>
                <a:lnTo>
                  <a:pt x="434" y="886"/>
                </a:lnTo>
                <a:lnTo>
                  <a:pt x="436" y="862"/>
                </a:lnTo>
                <a:lnTo>
                  <a:pt x="436" y="862"/>
                </a:lnTo>
                <a:lnTo>
                  <a:pt x="436" y="842"/>
                </a:lnTo>
                <a:lnTo>
                  <a:pt x="436" y="842"/>
                </a:lnTo>
                <a:lnTo>
                  <a:pt x="440" y="792"/>
                </a:lnTo>
                <a:lnTo>
                  <a:pt x="440" y="792"/>
                </a:lnTo>
                <a:lnTo>
                  <a:pt x="444" y="756"/>
                </a:lnTo>
                <a:lnTo>
                  <a:pt x="444" y="756"/>
                </a:lnTo>
                <a:lnTo>
                  <a:pt x="446" y="722"/>
                </a:lnTo>
                <a:lnTo>
                  <a:pt x="446" y="722"/>
                </a:lnTo>
                <a:lnTo>
                  <a:pt x="448" y="698"/>
                </a:lnTo>
                <a:lnTo>
                  <a:pt x="448" y="698"/>
                </a:lnTo>
                <a:lnTo>
                  <a:pt x="448" y="692"/>
                </a:lnTo>
                <a:lnTo>
                  <a:pt x="448" y="692"/>
                </a:lnTo>
                <a:lnTo>
                  <a:pt x="450" y="686"/>
                </a:lnTo>
                <a:lnTo>
                  <a:pt x="450" y="686"/>
                </a:lnTo>
                <a:lnTo>
                  <a:pt x="450" y="680"/>
                </a:lnTo>
                <a:lnTo>
                  <a:pt x="450" y="678"/>
                </a:lnTo>
                <a:lnTo>
                  <a:pt x="450" y="678"/>
                </a:lnTo>
                <a:lnTo>
                  <a:pt x="454" y="678"/>
                </a:lnTo>
                <a:lnTo>
                  <a:pt x="454" y="678"/>
                </a:lnTo>
                <a:lnTo>
                  <a:pt x="458" y="674"/>
                </a:lnTo>
                <a:lnTo>
                  <a:pt x="458" y="674"/>
                </a:lnTo>
                <a:lnTo>
                  <a:pt x="460" y="672"/>
                </a:lnTo>
                <a:lnTo>
                  <a:pt x="460" y="672"/>
                </a:lnTo>
                <a:lnTo>
                  <a:pt x="460" y="674"/>
                </a:lnTo>
                <a:lnTo>
                  <a:pt x="460" y="674"/>
                </a:lnTo>
                <a:lnTo>
                  <a:pt x="462" y="680"/>
                </a:lnTo>
                <a:lnTo>
                  <a:pt x="462" y="680"/>
                </a:lnTo>
                <a:lnTo>
                  <a:pt x="462" y="682"/>
                </a:lnTo>
                <a:lnTo>
                  <a:pt x="462" y="680"/>
                </a:lnTo>
                <a:lnTo>
                  <a:pt x="462" y="680"/>
                </a:lnTo>
                <a:lnTo>
                  <a:pt x="470" y="670"/>
                </a:lnTo>
                <a:lnTo>
                  <a:pt x="470" y="670"/>
                </a:lnTo>
                <a:lnTo>
                  <a:pt x="476" y="658"/>
                </a:lnTo>
                <a:lnTo>
                  <a:pt x="476" y="658"/>
                </a:lnTo>
                <a:lnTo>
                  <a:pt x="480" y="654"/>
                </a:lnTo>
                <a:lnTo>
                  <a:pt x="480" y="654"/>
                </a:lnTo>
                <a:lnTo>
                  <a:pt x="482" y="650"/>
                </a:lnTo>
                <a:lnTo>
                  <a:pt x="482" y="650"/>
                </a:lnTo>
                <a:lnTo>
                  <a:pt x="486" y="644"/>
                </a:lnTo>
                <a:lnTo>
                  <a:pt x="486" y="644"/>
                </a:lnTo>
                <a:lnTo>
                  <a:pt x="488" y="642"/>
                </a:lnTo>
                <a:lnTo>
                  <a:pt x="488" y="642"/>
                </a:lnTo>
                <a:lnTo>
                  <a:pt x="492" y="638"/>
                </a:lnTo>
                <a:lnTo>
                  <a:pt x="492" y="638"/>
                </a:lnTo>
                <a:lnTo>
                  <a:pt x="494" y="634"/>
                </a:lnTo>
                <a:lnTo>
                  <a:pt x="494" y="634"/>
                </a:lnTo>
                <a:lnTo>
                  <a:pt x="496" y="630"/>
                </a:lnTo>
                <a:lnTo>
                  <a:pt x="500" y="622"/>
                </a:lnTo>
                <a:lnTo>
                  <a:pt x="500" y="622"/>
                </a:lnTo>
                <a:lnTo>
                  <a:pt x="502" y="606"/>
                </a:lnTo>
                <a:lnTo>
                  <a:pt x="502" y="606"/>
                </a:lnTo>
                <a:lnTo>
                  <a:pt x="504" y="594"/>
                </a:lnTo>
                <a:lnTo>
                  <a:pt x="504" y="594"/>
                </a:lnTo>
                <a:lnTo>
                  <a:pt x="504" y="586"/>
                </a:lnTo>
                <a:lnTo>
                  <a:pt x="504" y="586"/>
                </a:lnTo>
                <a:lnTo>
                  <a:pt x="502" y="576"/>
                </a:lnTo>
                <a:lnTo>
                  <a:pt x="502" y="576"/>
                </a:lnTo>
                <a:lnTo>
                  <a:pt x="504" y="568"/>
                </a:lnTo>
                <a:lnTo>
                  <a:pt x="504" y="568"/>
                </a:lnTo>
                <a:lnTo>
                  <a:pt x="506" y="558"/>
                </a:lnTo>
                <a:lnTo>
                  <a:pt x="506" y="558"/>
                </a:lnTo>
                <a:lnTo>
                  <a:pt x="510" y="546"/>
                </a:lnTo>
                <a:lnTo>
                  <a:pt x="510" y="546"/>
                </a:lnTo>
                <a:lnTo>
                  <a:pt x="512" y="532"/>
                </a:lnTo>
                <a:lnTo>
                  <a:pt x="512" y="532"/>
                </a:lnTo>
                <a:lnTo>
                  <a:pt x="514" y="522"/>
                </a:lnTo>
                <a:lnTo>
                  <a:pt x="514" y="522"/>
                </a:lnTo>
                <a:lnTo>
                  <a:pt x="514" y="512"/>
                </a:lnTo>
                <a:lnTo>
                  <a:pt x="514" y="512"/>
                </a:lnTo>
                <a:lnTo>
                  <a:pt x="514" y="502"/>
                </a:lnTo>
                <a:lnTo>
                  <a:pt x="514" y="502"/>
                </a:lnTo>
                <a:close/>
                <a:moveTo>
                  <a:pt x="96" y="720"/>
                </a:moveTo>
                <a:lnTo>
                  <a:pt x="96" y="720"/>
                </a:lnTo>
                <a:lnTo>
                  <a:pt x="98" y="718"/>
                </a:lnTo>
                <a:lnTo>
                  <a:pt x="98" y="718"/>
                </a:lnTo>
                <a:lnTo>
                  <a:pt x="100" y="716"/>
                </a:lnTo>
                <a:lnTo>
                  <a:pt x="100" y="716"/>
                </a:lnTo>
                <a:lnTo>
                  <a:pt x="106" y="714"/>
                </a:lnTo>
                <a:lnTo>
                  <a:pt x="106" y="714"/>
                </a:lnTo>
                <a:lnTo>
                  <a:pt x="108" y="718"/>
                </a:lnTo>
                <a:lnTo>
                  <a:pt x="108" y="718"/>
                </a:lnTo>
                <a:lnTo>
                  <a:pt x="108" y="722"/>
                </a:lnTo>
                <a:lnTo>
                  <a:pt x="108" y="722"/>
                </a:lnTo>
                <a:lnTo>
                  <a:pt x="110" y="728"/>
                </a:lnTo>
                <a:lnTo>
                  <a:pt x="110" y="728"/>
                </a:lnTo>
                <a:lnTo>
                  <a:pt x="112" y="732"/>
                </a:lnTo>
                <a:lnTo>
                  <a:pt x="112" y="732"/>
                </a:lnTo>
                <a:lnTo>
                  <a:pt x="110" y="732"/>
                </a:lnTo>
                <a:lnTo>
                  <a:pt x="110" y="732"/>
                </a:lnTo>
                <a:lnTo>
                  <a:pt x="106" y="732"/>
                </a:lnTo>
                <a:lnTo>
                  <a:pt x="106" y="732"/>
                </a:lnTo>
                <a:lnTo>
                  <a:pt x="106" y="730"/>
                </a:lnTo>
                <a:lnTo>
                  <a:pt x="106" y="730"/>
                </a:lnTo>
                <a:lnTo>
                  <a:pt x="104" y="728"/>
                </a:lnTo>
                <a:lnTo>
                  <a:pt x="104" y="728"/>
                </a:lnTo>
                <a:lnTo>
                  <a:pt x="100" y="728"/>
                </a:lnTo>
                <a:lnTo>
                  <a:pt x="100" y="728"/>
                </a:lnTo>
                <a:lnTo>
                  <a:pt x="98" y="724"/>
                </a:lnTo>
                <a:lnTo>
                  <a:pt x="98" y="724"/>
                </a:lnTo>
                <a:lnTo>
                  <a:pt x="98" y="722"/>
                </a:lnTo>
                <a:lnTo>
                  <a:pt x="96" y="720"/>
                </a:lnTo>
                <a:lnTo>
                  <a:pt x="96" y="720"/>
                </a:lnTo>
                <a:lnTo>
                  <a:pt x="96" y="720"/>
                </a:lnTo>
                <a:lnTo>
                  <a:pt x="96" y="720"/>
                </a:lnTo>
                <a:close/>
                <a:moveTo>
                  <a:pt x="106" y="742"/>
                </a:moveTo>
                <a:lnTo>
                  <a:pt x="106" y="742"/>
                </a:lnTo>
                <a:lnTo>
                  <a:pt x="104" y="744"/>
                </a:lnTo>
                <a:lnTo>
                  <a:pt x="104" y="744"/>
                </a:lnTo>
                <a:lnTo>
                  <a:pt x="102" y="742"/>
                </a:lnTo>
                <a:lnTo>
                  <a:pt x="104" y="740"/>
                </a:lnTo>
                <a:lnTo>
                  <a:pt x="104" y="740"/>
                </a:lnTo>
                <a:lnTo>
                  <a:pt x="106" y="740"/>
                </a:lnTo>
                <a:lnTo>
                  <a:pt x="106" y="742"/>
                </a:lnTo>
                <a:lnTo>
                  <a:pt x="106" y="742"/>
                </a:lnTo>
                <a:close/>
                <a:moveTo>
                  <a:pt x="96" y="802"/>
                </a:moveTo>
                <a:lnTo>
                  <a:pt x="96" y="802"/>
                </a:lnTo>
                <a:lnTo>
                  <a:pt x="94" y="800"/>
                </a:lnTo>
                <a:lnTo>
                  <a:pt x="94" y="800"/>
                </a:lnTo>
                <a:lnTo>
                  <a:pt x="92" y="798"/>
                </a:lnTo>
                <a:lnTo>
                  <a:pt x="92" y="798"/>
                </a:lnTo>
                <a:lnTo>
                  <a:pt x="92" y="800"/>
                </a:lnTo>
                <a:lnTo>
                  <a:pt x="90" y="800"/>
                </a:lnTo>
                <a:lnTo>
                  <a:pt x="90" y="800"/>
                </a:lnTo>
                <a:lnTo>
                  <a:pt x="88" y="800"/>
                </a:lnTo>
                <a:lnTo>
                  <a:pt x="88" y="800"/>
                </a:lnTo>
                <a:lnTo>
                  <a:pt x="86" y="800"/>
                </a:lnTo>
                <a:lnTo>
                  <a:pt x="86" y="800"/>
                </a:lnTo>
                <a:lnTo>
                  <a:pt x="80" y="802"/>
                </a:lnTo>
                <a:lnTo>
                  <a:pt x="80" y="802"/>
                </a:lnTo>
                <a:lnTo>
                  <a:pt x="82" y="798"/>
                </a:lnTo>
                <a:lnTo>
                  <a:pt x="82" y="798"/>
                </a:lnTo>
                <a:lnTo>
                  <a:pt x="90" y="778"/>
                </a:lnTo>
                <a:lnTo>
                  <a:pt x="90" y="778"/>
                </a:lnTo>
                <a:lnTo>
                  <a:pt x="96" y="764"/>
                </a:lnTo>
                <a:lnTo>
                  <a:pt x="96" y="764"/>
                </a:lnTo>
                <a:lnTo>
                  <a:pt x="98" y="766"/>
                </a:lnTo>
                <a:lnTo>
                  <a:pt x="98" y="766"/>
                </a:lnTo>
                <a:lnTo>
                  <a:pt x="100" y="764"/>
                </a:lnTo>
                <a:lnTo>
                  <a:pt x="100" y="764"/>
                </a:lnTo>
                <a:lnTo>
                  <a:pt x="100" y="768"/>
                </a:lnTo>
                <a:lnTo>
                  <a:pt x="100" y="768"/>
                </a:lnTo>
                <a:lnTo>
                  <a:pt x="100" y="782"/>
                </a:lnTo>
                <a:lnTo>
                  <a:pt x="100" y="782"/>
                </a:lnTo>
                <a:lnTo>
                  <a:pt x="102" y="802"/>
                </a:lnTo>
                <a:lnTo>
                  <a:pt x="102" y="802"/>
                </a:lnTo>
                <a:lnTo>
                  <a:pt x="102" y="804"/>
                </a:lnTo>
                <a:lnTo>
                  <a:pt x="102" y="804"/>
                </a:lnTo>
                <a:lnTo>
                  <a:pt x="98" y="802"/>
                </a:lnTo>
                <a:lnTo>
                  <a:pt x="98" y="802"/>
                </a:lnTo>
                <a:lnTo>
                  <a:pt x="96" y="802"/>
                </a:lnTo>
                <a:lnTo>
                  <a:pt x="96" y="802"/>
                </a:lnTo>
                <a:close/>
                <a:moveTo>
                  <a:pt x="108" y="1186"/>
                </a:moveTo>
                <a:lnTo>
                  <a:pt x="108" y="1186"/>
                </a:lnTo>
                <a:lnTo>
                  <a:pt x="106" y="1192"/>
                </a:lnTo>
                <a:lnTo>
                  <a:pt x="106" y="1192"/>
                </a:lnTo>
                <a:lnTo>
                  <a:pt x="104" y="1192"/>
                </a:lnTo>
                <a:lnTo>
                  <a:pt x="104" y="1192"/>
                </a:lnTo>
                <a:lnTo>
                  <a:pt x="104" y="1192"/>
                </a:lnTo>
                <a:lnTo>
                  <a:pt x="102" y="1190"/>
                </a:lnTo>
                <a:lnTo>
                  <a:pt x="102" y="1190"/>
                </a:lnTo>
                <a:lnTo>
                  <a:pt x="100" y="1186"/>
                </a:lnTo>
                <a:lnTo>
                  <a:pt x="100" y="1186"/>
                </a:lnTo>
                <a:lnTo>
                  <a:pt x="104" y="1184"/>
                </a:lnTo>
                <a:lnTo>
                  <a:pt x="104" y="1184"/>
                </a:lnTo>
                <a:lnTo>
                  <a:pt x="108" y="1184"/>
                </a:lnTo>
                <a:lnTo>
                  <a:pt x="108" y="1184"/>
                </a:lnTo>
                <a:lnTo>
                  <a:pt x="108" y="1186"/>
                </a:lnTo>
                <a:lnTo>
                  <a:pt x="108" y="1186"/>
                </a:lnTo>
                <a:close/>
                <a:moveTo>
                  <a:pt x="128" y="744"/>
                </a:moveTo>
                <a:lnTo>
                  <a:pt x="128" y="744"/>
                </a:lnTo>
                <a:lnTo>
                  <a:pt x="124" y="754"/>
                </a:lnTo>
                <a:lnTo>
                  <a:pt x="124" y="754"/>
                </a:lnTo>
                <a:lnTo>
                  <a:pt x="122" y="768"/>
                </a:lnTo>
                <a:lnTo>
                  <a:pt x="122" y="768"/>
                </a:lnTo>
                <a:lnTo>
                  <a:pt x="120" y="778"/>
                </a:lnTo>
                <a:lnTo>
                  <a:pt x="120" y="778"/>
                </a:lnTo>
                <a:lnTo>
                  <a:pt x="118" y="790"/>
                </a:lnTo>
                <a:lnTo>
                  <a:pt x="118" y="790"/>
                </a:lnTo>
                <a:lnTo>
                  <a:pt x="116" y="796"/>
                </a:lnTo>
                <a:lnTo>
                  <a:pt x="116" y="796"/>
                </a:lnTo>
                <a:lnTo>
                  <a:pt x="116" y="794"/>
                </a:lnTo>
                <a:lnTo>
                  <a:pt x="116" y="794"/>
                </a:lnTo>
                <a:lnTo>
                  <a:pt x="116" y="786"/>
                </a:lnTo>
                <a:lnTo>
                  <a:pt x="116" y="786"/>
                </a:lnTo>
                <a:lnTo>
                  <a:pt x="116" y="782"/>
                </a:lnTo>
                <a:lnTo>
                  <a:pt x="116" y="782"/>
                </a:lnTo>
                <a:lnTo>
                  <a:pt x="116" y="774"/>
                </a:lnTo>
                <a:lnTo>
                  <a:pt x="116" y="774"/>
                </a:lnTo>
                <a:lnTo>
                  <a:pt x="116" y="770"/>
                </a:lnTo>
                <a:lnTo>
                  <a:pt x="116" y="770"/>
                </a:lnTo>
                <a:lnTo>
                  <a:pt x="116" y="766"/>
                </a:lnTo>
                <a:lnTo>
                  <a:pt x="116" y="766"/>
                </a:lnTo>
                <a:lnTo>
                  <a:pt x="114" y="764"/>
                </a:lnTo>
                <a:lnTo>
                  <a:pt x="114" y="764"/>
                </a:lnTo>
                <a:lnTo>
                  <a:pt x="114" y="760"/>
                </a:lnTo>
                <a:lnTo>
                  <a:pt x="114" y="760"/>
                </a:lnTo>
                <a:lnTo>
                  <a:pt x="114" y="758"/>
                </a:lnTo>
                <a:lnTo>
                  <a:pt x="114" y="758"/>
                </a:lnTo>
                <a:lnTo>
                  <a:pt x="114" y="758"/>
                </a:lnTo>
                <a:lnTo>
                  <a:pt x="114" y="758"/>
                </a:lnTo>
                <a:lnTo>
                  <a:pt x="118" y="756"/>
                </a:lnTo>
                <a:lnTo>
                  <a:pt x="118" y="756"/>
                </a:lnTo>
                <a:lnTo>
                  <a:pt x="120" y="754"/>
                </a:lnTo>
                <a:lnTo>
                  <a:pt x="122" y="752"/>
                </a:lnTo>
                <a:lnTo>
                  <a:pt x="122" y="752"/>
                </a:lnTo>
                <a:lnTo>
                  <a:pt x="122" y="750"/>
                </a:lnTo>
                <a:lnTo>
                  <a:pt x="122" y="748"/>
                </a:lnTo>
                <a:lnTo>
                  <a:pt x="118" y="746"/>
                </a:lnTo>
                <a:lnTo>
                  <a:pt x="118" y="746"/>
                </a:lnTo>
                <a:lnTo>
                  <a:pt x="114" y="746"/>
                </a:lnTo>
                <a:lnTo>
                  <a:pt x="114" y="746"/>
                </a:lnTo>
                <a:lnTo>
                  <a:pt x="112" y="746"/>
                </a:lnTo>
                <a:lnTo>
                  <a:pt x="112" y="746"/>
                </a:lnTo>
                <a:lnTo>
                  <a:pt x="112" y="744"/>
                </a:lnTo>
                <a:lnTo>
                  <a:pt x="112" y="744"/>
                </a:lnTo>
                <a:lnTo>
                  <a:pt x="110" y="744"/>
                </a:lnTo>
                <a:lnTo>
                  <a:pt x="110" y="744"/>
                </a:lnTo>
                <a:lnTo>
                  <a:pt x="108" y="742"/>
                </a:lnTo>
                <a:lnTo>
                  <a:pt x="108" y="742"/>
                </a:lnTo>
                <a:lnTo>
                  <a:pt x="110" y="742"/>
                </a:lnTo>
                <a:lnTo>
                  <a:pt x="110" y="742"/>
                </a:lnTo>
                <a:lnTo>
                  <a:pt x="116" y="740"/>
                </a:lnTo>
                <a:lnTo>
                  <a:pt x="116" y="740"/>
                </a:lnTo>
                <a:lnTo>
                  <a:pt x="118" y="742"/>
                </a:lnTo>
                <a:lnTo>
                  <a:pt x="118" y="742"/>
                </a:lnTo>
                <a:lnTo>
                  <a:pt x="122" y="744"/>
                </a:lnTo>
                <a:lnTo>
                  <a:pt x="122" y="744"/>
                </a:lnTo>
                <a:lnTo>
                  <a:pt x="126" y="744"/>
                </a:lnTo>
                <a:lnTo>
                  <a:pt x="126" y="744"/>
                </a:lnTo>
                <a:lnTo>
                  <a:pt x="128" y="742"/>
                </a:lnTo>
                <a:lnTo>
                  <a:pt x="128" y="742"/>
                </a:lnTo>
                <a:lnTo>
                  <a:pt x="128" y="744"/>
                </a:lnTo>
                <a:lnTo>
                  <a:pt x="128" y="744"/>
                </a:lnTo>
                <a:close/>
                <a:moveTo>
                  <a:pt x="144" y="618"/>
                </a:moveTo>
                <a:lnTo>
                  <a:pt x="144" y="618"/>
                </a:lnTo>
                <a:lnTo>
                  <a:pt x="140" y="634"/>
                </a:lnTo>
                <a:lnTo>
                  <a:pt x="140" y="634"/>
                </a:lnTo>
                <a:lnTo>
                  <a:pt x="138" y="644"/>
                </a:lnTo>
                <a:lnTo>
                  <a:pt x="136" y="652"/>
                </a:lnTo>
                <a:lnTo>
                  <a:pt x="136" y="652"/>
                </a:lnTo>
                <a:lnTo>
                  <a:pt x="136" y="664"/>
                </a:lnTo>
                <a:lnTo>
                  <a:pt x="136" y="664"/>
                </a:lnTo>
                <a:lnTo>
                  <a:pt x="134" y="672"/>
                </a:lnTo>
                <a:lnTo>
                  <a:pt x="134" y="672"/>
                </a:lnTo>
                <a:lnTo>
                  <a:pt x="136" y="682"/>
                </a:lnTo>
                <a:lnTo>
                  <a:pt x="136" y="682"/>
                </a:lnTo>
                <a:lnTo>
                  <a:pt x="136" y="686"/>
                </a:lnTo>
                <a:lnTo>
                  <a:pt x="136" y="690"/>
                </a:lnTo>
                <a:lnTo>
                  <a:pt x="136" y="690"/>
                </a:lnTo>
                <a:lnTo>
                  <a:pt x="130" y="704"/>
                </a:lnTo>
                <a:lnTo>
                  <a:pt x="130" y="704"/>
                </a:lnTo>
                <a:lnTo>
                  <a:pt x="128" y="720"/>
                </a:lnTo>
                <a:lnTo>
                  <a:pt x="128" y="720"/>
                </a:lnTo>
                <a:lnTo>
                  <a:pt x="128" y="724"/>
                </a:lnTo>
                <a:lnTo>
                  <a:pt x="128" y="724"/>
                </a:lnTo>
                <a:lnTo>
                  <a:pt x="126" y="718"/>
                </a:lnTo>
                <a:lnTo>
                  <a:pt x="126" y="718"/>
                </a:lnTo>
                <a:lnTo>
                  <a:pt x="122" y="710"/>
                </a:lnTo>
                <a:lnTo>
                  <a:pt x="122" y="710"/>
                </a:lnTo>
                <a:lnTo>
                  <a:pt x="122" y="700"/>
                </a:lnTo>
                <a:lnTo>
                  <a:pt x="122" y="700"/>
                </a:lnTo>
                <a:lnTo>
                  <a:pt x="122" y="694"/>
                </a:lnTo>
                <a:lnTo>
                  <a:pt x="122" y="694"/>
                </a:lnTo>
                <a:lnTo>
                  <a:pt x="122" y="688"/>
                </a:lnTo>
                <a:lnTo>
                  <a:pt x="122" y="688"/>
                </a:lnTo>
                <a:lnTo>
                  <a:pt x="120" y="682"/>
                </a:lnTo>
                <a:lnTo>
                  <a:pt x="120" y="682"/>
                </a:lnTo>
                <a:lnTo>
                  <a:pt x="118" y="676"/>
                </a:lnTo>
                <a:lnTo>
                  <a:pt x="118" y="676"/>
                </a:lnTo>
                <a:lnTo>
                  <a:pt x="120" y="676"/>
                </a:lnTo>
                <a:lnTo>
                  <a:pt x="120" y="676"/>
                </a:lnTo>
                <a:lnTo>
                  <a:pt x="120" y="674"/>
                </a:lnTo>
                <a:lnTo>
                  <a:pt x="120" y="674"/>
                </a:lnTo>
                <a:lnTo>
                  <a:pt x="120" y="668"/>
                </a:lnTo>
                <a:lnTo>
                  <a:pt x="120" y="668"/>
                </a:lnTo>
                <a:lnTo>
                  <a:pt x="122" y="668"/>
                </a:lnTo>
                <a:lnTo>
                  <a:pt x="122" y="668"/>
                </a:lnTo>
                <a:lnTo>
                  <a:pt x="124" y="668"/>
                </a:lnTo>
                <a:lnTo>
                  <a:pt x="126" y="666"/>
                </a:lnTo>
                <a:lnTo>
                  <a:pt x="126" y="666"/>
                </a:lnTo>
                <a:lnTo>
                  <a:pt x="128" y="658"/>
                </a:lnTo>
                <a:lnTo>
                  <a:pt x="128" y="658"/>
                </a:lnTo>
                <a:lnTo>
                  <a:pt x="130" y="650"/>
                </a:lnTo>
                <a:lnTo>
                  <a:pt x="130" y="650"/>
                </a:lnTo>
                <a:lnTo>
                  <a:pt x="134" y="636"/>
                </a:lnTo>
                <a:lnTo>
                  <a:pt x="134" y="636"/>
                </a:lnTo>
                <a:lnTo>
                  <a:pt x="138" y="620"/>
                </a:lnTo>
                <a:lnTo>
                  <a:pt x="138" y="620"/>
                </a:lnTo>
                <a:lnTo>
                  <a:pt x="142" y="606"/>
                </a:lnTo>
                <a:lnTo>
                  <a:pt x="142" y="606"/>
                </a:lnTo>
                <a:lnTo>
                  <a:pt x="144" y="610"/>
                </a:lnTo>
                <a:lnTo>
                  <a:pt x="144" y="610"/>
                </a:lnTo>
                <a:lnTo>
                  <a:pt x="144" y="614"/>
                </a:lnTo>
                <a:lnTo>
                  <a:pt x="144" y="618"/>
                </a:lnTo>
                <a:lnTo>
                  <a:pt x="144" y="618"/>
                </a:lnTo>
                <a:close/>
              </a:path>
            </a:pathLst>
          </a:custGeom>
          <a:solidFill>
            <a:schemeClr val="tx1">
              <a:lumMod val="95000"/>
              <a:lumOff val="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2"/>
          <p:cNvSpPr>
            <a:spLocks/>
          </p:cNvSpPr>
          <p:nvPr/>
        </p:nvSpPr>
        <p:spPr bwMode="auto">
          <a:xfrm>
            <a:off x="2914241" y="1742476"/>
            <a:ext cx="434013" cy="640080"/>
          </a:xfrm>
          <a:custGeom>
            <a:avLst/>
            <a:gdLst/>
            <a:ahLst/>
            <a:cxnLst>
              <a:cxn ang="0">
                <a:pos x="422" y="300"/>
              </a:cxn>
              <a:cxn ang="0">
                <a:pos x="416" y="264"/>
              </a:cxn>
              <a:cxn ang="0">
                <a:pos x="408" y="236"/>
              </a:cxn>
              <a:cxn ang="0">
                <a:pos x="356" y="218"/>
              </a:cxn>
              <a:cxn ang="0">
                <a:pos x="320" y="182"/>
              </a:cxn>
              <a:cxn ang="0">
                <a:pos x="334" y="120"/>
              </a:cxn>
              <a:cxn ang="0">
                <a:pos x="354" y="80"/>
              </a:cxn>
              <a:cxn ang="0">
                <a:pos x="338" y="32"/>
              </a:cxn>
              <a:cxn ang="0">
                <a:pos x="238" y="28"/>
              </a:cxn>
              <a:cxn ang="0">
                <a:pos x="226" y="78"/>
              </a:cxn>
              <a:cxn ang="0">
                <a:pos x="236" y="120"/>
              </a:cxn>
              <a:cxn ang="0">
                <a:pos x="244" y="164"/>
              </a:cxn>
              <a:cxn ang="0">
                <a:pos x="200" y="180"/>
              </a:cxn>
              <a:cxn ang="0">
                <a:pos x="144" y="182"/>
              </a:cxn>
              <a:cxn ang="0">
                <a:pos x="120" y="266"/>
              </a:cxn>
              <a:cxn ang="0">
                <a:pos x="126" y="390"/>
              </a:cxn>
              <a:cxn ang="0">
                <a:pos x="138" y="412"/>
              </a:cxn>
              <a:cxn ang="0">
                <a:pos x="148" y="416"/>
              </a:cxn>
              <a:cxn ang="0">
                <a:pos x="146" y="452"/>
              </a:cxn>
              <a:cxn ang="0">
                <a:pos x="136" y="540"/>
              </a:cxn>
              <a:cxn ang="0">
                <a:pos x="138" y="608"/>
              </a:cxn>
              <a:cxn ang="0">
                <a:pos x="128" y="648"/>
              </a:cxn>
              <a:cxn ang="0">
                <a:pos x="124" y="682"/>
              </a:cxn>
              <a:cxn ang="0">
                <a:pos x="110" y="822"/>
              </a:cxn>
              <a:cxn ang="0">
                <a:pos x="92" y="922"/>
              </a:cxn>
              <a:cxn ang="0">
                <a:pos x="76" y="1002"/>
              </a:cxn>
              <a:cxn ang="0">
                <a:pos x="50" y="1108"/>
              </a:cxn>
              <a:cxn ang="0">
                <a:pos x="32" y="1202"/>
              </a:cxn>
              <a:cxn ang="0">
                <a:pos x="20" y="1220"/>
              </a:cxn>
              <a:cxn ang="0">
                <a:pos x="4" y="1238"/>
              </a:cxn>
              <a:cxn ang="0">
                <a:pos x="4" y="1254"/>
              </a:cxn>
              <a:cxn ang="0">
                <a:pos x="74" y="1238"/>
              </a:cxn>
              <a:cxn ang="0">
                <a:pos x="92" y="1218"/>
              </a:cxn>
              <a:cxn ang="0">
                <a:pos x="114" y="1230"/>
              </a:cxn>
              <a:cxn ang="0">
                <a:pos x="152" y="1230"/>
              </a:cxn>
              <a:cxn ang="0">
                <a:pos x="170" y="1216"/>
              </a:cxn>
              <a:cxn ang="0">
                <a:pos x="190" y="1040"/>
              </a:cxn>
              <a:cxn ang="0">
                <a:pos x="200" y="906"/>
              </a:cxn>
              <a:cxn ang="0">
                <a:pos x="206" y="848"/>
              </a:cxn>
              <a:cxn ang="0">
                <a:pos x="226" y="774"/>
              </a:cxn>
              <a:cxn ang="0">
                <a:pos x="278" y="658"/>
              </a:cxn>
              <a:cxn ang="0">
                <a:pos x="294" y="736"/>
              </a:cxn>
              <a:cxn ang="0">
                <a:pos x="300" y="860"/>
              </a:cxn>
              <a:cxn ang="0">
                <a:pos x="302" y="1000"/>
              </a:cxn>
              <a:cxn ang="0">
                <a:pos x="294" y="1160"/>
              </a:cxn>
              <a:cxn ang="0">
                <a:pos x="314" y="1222"/>
              </a:cxn>
              <a:cxn ang="0">
                <a:pos x="328" y="1242"/>
              </a:cxn>
              <a:cxn ang="0">
                <a:pos x="394" y="1236"/>
              </a:cxn>
              <a:cxn ang="0">
                <a:pos x="410" y="1218"/>
              </a:cxn>
              <a:cxn ang="0">
                <a:pos x="422" y="1184"/>
              </a:cxn>
              <a:cxn ang="0">
                <a:pos x="416" y="1054"/>
              </a:cxn>
              <a:cxn ang="0">
                <a:pos x="406" y="930"/>
              </a:cxn>
              <a:cxn ang="0">
                <a:pos x="400" y="856"/>
              </a:cxn>
              <a:cxn ang="0">
                <a:pos x="408" y="688"/>
              </a:cxn>
              <a:cxn ang="0">
                <a:pos x="418" y="606"/>
              </a:cxn>
              <a:cxn ang="0">
                <a:pos x="408" y="536"/>
              </a:cxn>
              <a:cxn ang="0">
                <a:pos x="384" y="474"/>
              </a:cxn>
              <a:cxn ang="0">
                <a:pos x="364" y="430"/>
              </a:cxn>
              <a:cxn ang="0">
                <a:pos x="420" y="378"/>
              </a:cxn>
            </a:cxnLst>
            <a:rect l="0" t="0" r="r" b="b"/>
            <a:pathLst>
              <a:path w="426" h="1258">
                <a:moveTo>
                  <a:pt x="424" y="320"/>
                </a:moveTo>
                <a:lnTo>
                  <a:pt x="424" y="320"/>
                </a:lnTo>
                <a:lnTo>
                  <a:pt x="424" y="318"/>
                </a:lnTo>
                <a:lnTo>
                  <a:pt x="426" y="316"/>
                </a:lnTo>
                <a:lnTo>
                  <a:pt x="426" y="316"/>
                </a:lnTo>
                <a:lnTo>
                  <a:pt x="424" y="312"/>
                </a:lnTo>
                <a:lnTo>
                  <a:pt x="422" y="310"/>
                </a:lnTo>
                <a:lnTo>
                  <a:pt x="420" y="306"/>
                </a:lnTo>
                <a:lnTo>
                  <a:pt x="420" y="306"/>
                </a:lnTo>
                <a:lnTo>
                  <a:pt x="418" y="304"/>
                </a:lnTo>
                <a:lnTo>
                  <a:pt x="418" y="304"/>
                </a:lnTo>
                <a:lnTo>
                  <a:pt x="420" y="302"/>
                </a:lnTo>
                <a:lnTo>
                  <a:pt x="422" y="300"/>
                </a:lnTo>
                <a:lnTo>
                  <a:pt x="422" y="300"/>
                </a:lnTo>
                <a:lnTo>
                  <a:pt x="420" y="296"/>
                </a:lnTo>
                <a:lnTo>
                  <a:pt x="420" y="296"/>
                </a:lnTo>
                <a:lnTo>
                  <a:pt x="420" y="296"/>
                </a:lnTo>
                <a:lnTo>
                  <a:pt x="420" y="294"/>
                </a:lnTo>
                <a:lnTo>
                  <a:pt x="420" y="290"/>
                </a:lnTo>
                <a:lnTo>
                  <a:pt x="420" y="290"/>
                </a:lnTo>
                <a:lnTo>
                  <a:pt x="420" y="286"/>
                </a:lnTo>
                <a:lnTo>
                  <a:pt x="418" y="282"/>
                </a:lnTo>
                <a:lnTo>
                  <a:pt x="418" y="282"/>
                </a:lnTo>
                <a:lnTo>
                  <a:pt x="418" y="274"/>
                </a:lnTo>
                <a:lnTo>
                  <a:pt x="418" y="274"/>
                </a:lnTo>
                <a:lnTo>
                  <a:pt x="418" y="270"/>
                </a:lnTo>
                <a:lnTo>
                  <a:pt x="418" y="270"/>
                </a:lnTo>
                <a:lnTo>
                  <a:pt x="416" y="264"/>
                </a:lnTo>
                <a:lnTo>
                  <a:pt x="416" y="264"/>
                </a:lnTo>
                <a:lnTo>
                  <a:pt x="414" y="256"/>
                </a:lnTo>
                <a:lnTo>
                  <a:pt x="414" y="256"/>
                </a:lnTo>
                <a:lnTo>
                  <a:pt x="414" y="254"/>
                </a:lnTo>
                <a:lnTo>
                  <a:pt x="414" y="254"/>
                </a:lnTo>
                <a:lnTo>
                  <a:pt x="416" y="248"/>
                </a:lnTo>
                <a:lnTo>
                  <a:pt x="416" y="248"/>
                </a:lnTo>
                <a:lnTo>
                  <a:pt x="416" y="246"/>
                </a:lnTo>
                <a:lnTo>
                  <a:pt x="414" y="244"/>
                </a:lnTo>
                <a:lnTo>
                  <a:pt x="414" y="244"/>
                </a:lnTo>
                <a:lnTo>
                  <a:pt x="412" y="240"/>
                </a:lnTo>
                <a:lnTo>
                  <a:pt x="412" y="240"/>
                </a:lnTo>
                <a:lnTo>
                  <a:pt x="408" y="236"/>
                </a:lnTo>
                <a:lnTo>
                  <a:pt x="408" y="236"/>
                </a:lnTo>
                <a:lnTo>
                  <a:pt x="404" y="234"/>
                </a:lnTo>
                <a:lnTo>
                  <a:pt x="402" y="232"/>
                </a:lnTo>
                <a:lnTo>
                  <a:pt x="402" y="232"/>
                </a:lnTo>
                <a:lnTo>
                  <a:pt x="398" y="232"/>
                </a:lnTo>
                <a:lnTo>
                  <a:pt x="398" y="232"/>
                </a:lnTo>
                <a:lnTo>
                  <a:pt x="386" y="226"/>
                </a:lnTo>
                <a:lnTo>
                  <a:pt x="386" y="226"/>
                </a:lnTo>
                <a:lnTo>
                  <a:pt x="374" y="224"/>
                </a:lnTo>
                <a:lnTo>
                  <a:pt x="374" y="224"/>
                </a:lnTo>
                <a:lnTo>
                  <a:pt x="368" y="222"/>
                </a:lnTo>
                <a:lnTo>
                  <a:pt x="368" y="222"/>
                </a:lnTo>
                <a:lnTo>
                  <a:pt x="362" y="218"/>
                </a:lnTo>
                <a:lnTo>
                  <a:pt x="362" y="218"/>
                </a:lnTo>
                <a:lnTo>
                  <a:pt x="356" y="218"/>
                </a:lnTo>
                <a:lnTo>
                  <a:pt x="356" y="218"/>
                </a:lnTo>
                <a:lnTo>
                  <a:pt x="352" y="216"/>
                </a:lnTo>
                <a:lnTo>
                  <a:pt x="348" y="212"/>
                </a:lnTo>
                <a:lnTo>
                  <a:pt x="348" y="212"/>
                </a:lnTo>
                <a:lnTo>
                  <a:pt x="338" y="200"/>
                </a:lnTo>
                <a:lnTo>
                  <a:pt x="338" y="200"/>
                </a:lnTo>
                <a:lnTo>
                  <a:pt x="332" y="194"/>
                </a:lnTo>
                <a:lnTo>
                  <a:pt x="332" y="194"/>
                </a:lnTo>
                <a:lnTo>
                  <a:pt x="326" y="186"/>
                </a:lnTo>
                <a:lnTo>
                  <a:pt x="326" y="186"/>
                </a:lnTo>
                <a:lnTo>
                  <a:pt x="324" y="184"/>
                </a:lnTo>
                <a:lnTo>
                  <a:pt x="320" y="182"/>
                </a:lnTo>
                <a:lnTo>
                  <a:pt x="320" y="182"/>
                </a:lnTo>
                <a:lnTo>
                  <a:pt x="320" y="182"/>
                </a:lnTo>
                <a:lnTo>
                  <a:pt x="320" y="180"/>
                </a:lnTo>
                <a:lnTo>
                  <a:pt x="320" y="180"/>
                </a:lnTo>
                <a:lnTo>
                  <a:pt x="320" y="170"/>
                </a:lnTo>
                <a:lnTo>
                  <a:pt x="320" y="170"/>
                </a:lnTo>
                <a:lnTo>
                  <a:pt x="324" y="152"/>
                </a:lnTo>
                <a:lnTo>
                  <a:pt x="324" y="152"/>
                </a:lnTo>
                <a:lnTo>
                  <a:pt x="326" y="150"/>
                </a:lnTo>
                <a:lnTo>
                  <a:pt x="326" y="150"/>
                </a:lnTo>
                <a:lnTo>
                  <a:pt x="330" y="144"/>
                </a:lnTo>
                <a:lnTo>
                  <a:pt x="332" y="138"/>
                </a:lnTo>
                <a:lnTo>
                  <a:pt x="332" y="138"/>
                </a:lnTo>
                <a:lnTo>
                  <a:pt x="334" y="128"/>
                </a:lnTo>
                <a:lnTo>
                  <a:pt x="334" y="120"/>
                </a:lnTo>
                <a:lnTo>
                  <a:pt x="334" y="120"/>
                </a:lnTo>
                <a:lnTo>
                  <a:pt x="336" y="118"/>
                </a:lnTo>
                <a:lnTo>
                  <a:pt x="338" y="118"/>
                </a:lnTo>
                <a:lnTo>
                  <a:pt x="338" y="118"/>
                </a:lnTo>
                <a:lnTo>
                  <a:pt x="342" y="118"/>
                </a:lnTo>
                <a:lnTo>
                  <a:pt x="344" y="116"/>
                </a:lnTo>
                <a:lnTo>
                  <a:pt x="344" y="116"/>
                </a:lnTo>
                <a:lnTo>
                  <a:pt x="348" y="110"/>
                </a:lnTo>
                <a:lnTo>
                  <a:pt x="350" y="102"/>
                </a:lnTo>
                <a:lnTo>
                  <a:pt x="350" y="102"/>
                </a:lnTo>
                <a:lnTo>
                  <a:pt x="352" y="94"/>
                </a:lnTo>
                <a:lnTo>
                  <a:pt x="352" y="88"/>
                </a:lnTo>
                <a:lnTo>
                  <a:pt x="352" y="88"/>
                </a:lnTo>
                <a:lnTo>
                  <a:pt x="354" y="80"/>
                </a:lnTo>
                <a:lnTo>
                  <a:pt x="354" y="80"/>
                </a:lnTo>
                <a:lnTo>
                  <a:pt x="354" y="76"/>
                </a:lnTo>
                <a:lnTo>
                  <a:pt x="354" y="74"/>
                </a:lnTo>
                <a:lnTo>
                  <a:pt x="354" y="74"/>
                </a:lnTo>
                <a:lnTo>
                  <a:pt x="350" y="72"/>
                </a:lnTo>
                <a:lnTo>
                  <a:pt x="350" y="72"/>
                </a:lnTo>
                <a:lnTo>
                  <a:pt x="348" y="74"/>
                </a:lnTo>
                <a:lnTo>
                  <a:pt x="348" y="74"/>
                </a:lnTo>
                <a:lnTo>
                  <a:pt x="346" y="76"/>
                </a:lnTo>
                <a:lnTo>
                  <a:pt x="346" y="76"/>
                </a:lnTo>
                <a:lnTo>
                  <a:pt x="346" y="76"/>
                </a:lnTo>
                <a:lnTo>
                  <a:pt x="344" y="72"/>
                </a:lnTo>
                <a:lnTo>
                  <a:pt x="344" y="72"/>
                </a:lnTo>
                <a:lnTo>
                  <a:pt x="342" y="46"/>
                </a:lnTo>
                <a:lnTo>
                  <a:pt x="338" y="32"/>
                </a:lnTo>
                <a:lnTo>
                  <a:pt x="338" y="32"/>
                </a:lnTo>
                <a:lnTo>
                  <a:pt x="334" y="24"/>
                </a:lnTo>
                <a:lnTo>
                  <a:pt x="324" y="14"/>
                </a:lnTo>
                <a:lnTo>
                  <a:pt x="312" y="6"/>
                </a:lnTo>
                <a:lnTo>
                  <a:pt x="306" y="2"/>
                </a:lnTo>
                <a:lnTo>
                  <a:pt x="300" y="2"/>
                </a:lnTo>
                <a:lnTo>
                  <a:pt x="300" y="2"/>
                </a:lnTo>
                <a:lnTo>
                  <a:pt x="286" y="0"/>
                </a:lnTo>
                <a:lnTo>
                  <a:pt x="276" y="2"/>
                </a:lnTo>
                <a:lnTo>
                  <a:pt x="266" y="6"/>
                </a:lnTo>
                <a:lnTo>
                  <a:pt x="252" y="14"/>
                </a:lnTo>
                <a:lnTo>
                  <a:pt x="252" y="14"/>
                </a:lnTo>
                <a:lnTo>
                  <a:pt x="244" y="20"/>
                </a:lnTo>
                <a:lnTo>
                  <a:pt x="238" y="28"/>
                </a:lnTo>
                <a:lnTo>
                  <a:pt x="234" y="38"/>
                </a:lnTo>
                <a:lnTo>
                  <a:pt x="232" y="46"/>
                </a:lnTo>
                <a:lnTo>
                  <a:pt x="230" y="62"/>
                </a:lnTo>
                <a:lnTo>
                  <a:pt x="232" y="70"/>
                </a:lnTo>
                <a:lnTo>
                  <a:pt x="232" y="70"/>
                </a:lnTo>
                <a:lnTo>
                  <a:pt x="232" y="80"/>
                </a:lnTo>
                <a:lnTo>
                  <a:pt x="232" y="80"/>
                </a:lnTo>
                <a:lnTo>
                  <a:pt x="230" y="82"/>
                </a:lnTo>
                <a:lnTo>
                  <a:pt x="230" y="82"/>
                </a:lnTo>
                <a:lnTo>
                  <a:pt x="228" y="80"/>
                </a:lnTo>
                <a:lnTo>
                  <a:pt x="228" y="80"/>
                </a:lnTo>
                <a:lnTo>
                  <a:pt x="228" y="78"/>
                </a:lnTo>
                <a:lnTo>
                  <a:pt x="226" y="78"/>
                </a:lnTo>
                <a:lnTo>
                  <a:pt x="226" y="78"/>
                </a:lnTo>
                <a:lnTo>
                  <a:pt x="224" y="80"/>
                </a:lnTo>
                <a:lnTo>
                  <a:pt x="224" y="82"/>
                </a:lnTo>
                <a:lnTo>
                  <a:pt x="224" y="82"/>
                </a:lnTo>
                <a:lnTo>
                  <a:pt x="224" y="88"/>
                </a:lnTo>
                <a:lnTo>
                  <a:pt x="224" y="88"/>
                </a:lnTo>
                <a:lnTo>
                  <a:pt x="226" y="94"/>
                </a:lnTo>
                <a:lnTo>
                  <a:pt x="226" y="94"/>
                </a:lnTo>
                <a:lnTo>
                  <a:pt x="228" y="106"/>
                </a:lnTo>
                <a:lnTo>
                  <a:pt x="228" y="106"/>
                </a:lnTo>
                <a:lnTo>
                  <a:pt x="230" y="114"/>
                </a:lnTo>
                <a:lnTo>
                  <a:pt x="230" y="114"/>
                </a:lnTo>
                <a:lnTo>
                  <a:pt x="234" y="118"/>
                </a:lnTo>
                <a:lnTo>
                  <a:pt x="236" y="120"/>
                </a:lnTo>
                <a:lnTo>
                  <a:pt x="236" y="120"/>
                </a:lnTo>
                <a:lnTo>
                  <a:pt x="240" y="122"/>
                </a:lnTo>
                <a:lnTo>
                  <a:pt x="240" y="122"/>
                </a:lnTo>
                <a:lnTo>
                  <a:pt x="242" y="122"/>
                </a:lnTo>
                <a:lnTo>
                  <a:pt x="242" y="122"/>
                </a:lnTo>
                <a:lnTo>
                  <a:pt x="242" y="122"/>
                </a:lnTo>
                <a:lnTo>
                  <a:pt x="244" y="134"/>
                </a:lnTo>
                <a:lnTo>
                  <a:pt x="244" y="134"/>
                </a:lnTo>
                <a:lnTo>
                  <a:pt x="246" y="142"/>
                </a:lnTo>
                <a:lnTo>
                  <a:pt x="246" y="142"/>
                </a:lnTo>
                <a:lnTo>
                  <a:pt x="246" y="148"/>
                </a:lnTo>
                <a:lnTo>
                  <a:pt x="246" y="148"/>
                </a:lnTo>
                <a:lnTo>
                  <a:pt x="246" y="158"/>
                </a:lnTo>
                <a:lnTo>
                  <a:pt x="246" y="158"/>
                </a:lnTo>
                <a:lnTo>
                  <a:pt x="244" y="164"/>
                </a:lnTo>
                <a:lnTo>
                  <a:pt x="244" y="164"/>
                </a:lnTo>
                <a:lnTo>
                  <a:pt x="242" y="164"/>
                </a:lnTo>
                <a:lnTo>
                  <a:pt x="242" y="162"/>
                </a:lnTo>
                <a:lnTo>
                  <a:pt x="242" y="162"/>
                </a:lnTo>
                <a:lnTo>
                  <a:pt x="240" y="162"/>
                </a:lnTo>
                <a:lnTo>
                  <a:pt x="236" y="164"/>
                </a:lnTo>
                <a:lnTo>
                  <a:pt x="236" y="164"/>
                </a:lnTo>
                <a:lnTo>
                  <a:pt x="222" y="170"/>
                </a:lnTo>
                <a:lnTo>
                  <a:pt x="222" y="170"/>
                </a:lnTo>
                <a:lnTo>
                  <a:pt x="208" y="178"/>
                </a:lnTo>
                <a:lnTo>
                  <a:pt x="208" y="178"/>
                </a:lnTo>
                <a:lnTo>
                  <a:pt x="202" y="180"/>
                </a:lnTo>
                <a:lnTo>
                  <a:pt x="202" y="180"/>
                </a:lnTo>
                <a:lnTo>
                  <a:pt x="200" y="180"/>
                </a:lnTo>
                <a:lnTo>
                  <a:pt x="200" y="180"/>
                </a:lnTo>
                <a:lnTo>
                  <a:pt x="194" y="180"/>
                </a:lnTo>
                <a:lnTo>
                  <a:pt x="194" y="180"/>
                </a:lnTo>
                <a:lnTo>
                  <a:pt x="190" y="180"/>
                </a:lnTo>
                <a:lnTo>
                  <a:pt x="190" y="180"/>
                </a:lnTo>
                <a:lnTo>
                  <a:pt x="186" y="182"/>
                </a:lnTo>
                <a:lnTo>
                  <a:pt x="186" y="182"/>
                </a:lnTo>
                <a:lnTo>
                  <a:pt x="174" y="180"/>
                </a:lnTo>
                <a:lnTo>
                  <a:pt x="174" y="180"/>
                </a:lnTo>
                <a:lnTo>
                  <a:pt x="160" y="180"/>
                </a:lnTo>
                <a:lnTo>
                  <a:pt x="160" y="180"/>
                </a:lnTo>
                <a:lnTo>
                  <a:pt x="154" y="180"/>
                </a:lnTo>
                <a:lnTo>
                  <a:pt x="154" y="180"/>
                </a:lnTo>
                <a:lnTo>
                  <a:pt x="144" y="182"/>
                </a:lnTo>
                <a:lnTo>
                  <a:pt x="144" y="182"/>
                </a:lnTo>
                <a:lnTo>
                  <a:pt x="140" y="186"/>
                </a:lnTo>
                <a:lnTo>
                  <a:pt x="136" y="188"/>
                </a:lnTo>
                <a:lnTo>
                  <a:pt x="136" y="188"/>
                </a:lnTo>
                <a:lnTo>
                  <a:pt x="134" y="196"/>
                </a:lnTo>
                <a:lnTo>
                  <a:pt x="134" y="196"/>
                </a:lnTo>
                <a:lnTo>
                  <a:pt x="132" y="206"/>
                </a:lnTo>
                <a:lnTo>
                  <a:pt x="132" y="206"/>
                </a:lnTo>
                <a:lnTo>
                  <a:pt x="130" y="214"/>
                </a:lnTo>
                <a:lnTo>
                  <a:pt x="130" y="214"/>
                </a:lnTo>
                <a:lnTo>
                  <a:pt x="126" y="228"/>
                </a:lnTo>
                <a:lnTo>
                  <a:pt x="124" y="240"/>
                </a:lnTo>
                <a:lnTo>
                  <a:pt x="124" y="240"/>
                </a:lnTo>
                <a:lnTo>
                  <a:pt x="120" y="266"/>
                </a:lnTo>
                <a:lnTo>
                  <a:pt x="120" y="266"/>
                </a:lnTo>
                <a:lnTo>
                  <a:pt x="114" y="292"/>
                </a:lnTo>
                <a:lnTo>
                  <a:pt x="114" y="292"/>
                </a:lnTo>
                <a:lnTo>
                  <a:pt x="112" y="318"/>
                </a:lnTo>
                <a:lnTo>
                  <a:pt x="112" y="318"/>
                </a:lnTo>
                <a:lnTo>
                  <a:pt x="114" y="348"/>
                </a:lnTo>
                <a:lnTo>
                  <a:pt x="114" y="348"/>
                </a:lnTo>
                <a:lnTo>
                  <a:pt x="118" y="370"/>
                </a:lnTo>
                <a:lnTo>
                  <a:pt x="118" y="370"/>
                </a:lnTo>
                <a:lnTo>
                  <a:pt x="120" y="382"/>
                </a:lnTo>
                <a:lnTo>
                  <a:pt x="120" y="382"/>
                </a:lnTo>
                <a:lnTo>
                  <a:pt x="122" y="386"/>
                </a:lnTo>
                <a:lnTo>
                  <a:pt x="122" y="386"/>
                </a:lnTo>
                <a:lnTo>
                  <a:pt x="126" y="390"/>
                </a:lnTo>
                <a:lnTo>
                  <a:pt x="126" y="390"/>
                </a:lnTo>
                <a:lnTo>
                  <a:pt x="128" y="392"/>
                </a:lnTo>
                <a:lnTo>
                  <a:pt x="128" y="392"/>
                </a:lnTo>
                <a:lnTo>
                  <a:pt x="130" y="396"/>
                </a:lnTo>
                <a:lnTo>
                  <a:pt x="130" y="396"/>
                </a:lnTo>
                <a:lnTo>
                  <a:pt x="132" y="396"/>
                </a:lnTo>
                <a:lnTo>
                  <a:pt x="132" y="396"/>
                </a:lnTo>
                <a:lnTo>
                  <a:pt x="136" y="400"/>
                </a:lnTo>
                <a:lnTo>
                  <a:pt x="136" y="400"/>
                </a:lnTo>
                <a:lnTo>
                  <a:pt x="136" y="400"/>
                </a:lnTo>
                <a:lnTo>
                  <a:pt x="136" y="400"/>
                </a:lnTo>
                <a:lnTo>
                  <a:pt x="138" y="406"/>
                </a:lnTo>
                <a:lnTo>
                  <a:pt x="138" y="406"/>
                </a:lnTo>
                <a:lnTo>
                  <a:pt x="138" y="412"/>
                </a:lnTo>
                <a:lnTo>
                  <a:pt x="138" y="412"/>
                </a:lnTo>
                <a:lnTo>
                  <a:pt x="138" y="414"/>
                </a:lnTo>
                <a:lnTo>
                  <a:pt x="140" y="414"/>
                </a:lnTo>
                <a:lnTo>
                  <a:pt x="140" y="414"/>
                </a:lnTo>
                <a:lnTo>
                  <a:pt x="142" y="414"/>
                </a:lnTo>
                <a:lnTo>
                  <a:pt x="142" y="414"/>
                </a:lnTo>
                <a:lnTo>
                  <a:pt x="144" y="414"/>
                </a:lnTo>
                <a:lnTo>
                  <a:pt x="144" y="414"/>
                </a:lnTo>
                <a:lnTo>
                  <a:pt x="144" y="414"/>
                </a:lnTo>
                <a:lnTo>
                  <a:pt x="144" y="416"/>
                </a:lnTo>
                <a:lnTo>
                  <a:pt x="146" y="418"/>
                </a:lnTo>
                <a:lnTo>
                  <a:pt x="146" y="418"/>
                </a:lnTo>
                <a:lnTo>
                  <a:pt x="148" y="416"/>
                </a:lnTo>
                <a:lnTo>
                  <a:pt x="148" y="416"/>
                </a:lnTo>
                <a:lnTo>
                  <a:pt x="150" y="416"/>
                </a:lnTo>
                <a:lnTo>
                  <a:pt x="150" y="418"/>
                </a:lnTo>
                <a:lnTo>
                  <a:pt x="150" y="418"/>
                </a:lnTo>
                <a:lnTo>
                  <a:pt x="152" y="428"/>
                </a:lnTo>
                <a:lnTo>
                  <a:pt x="152" y="428"/>
                </a:lnTo>
                <a:lnTo>
                  <a:pt x="152" y="436"/>
                </a:lnTo>
                <a:lnTo>
                  <a:pt x="152" y="436"/>
                </a:lnTo>
                <a:lnTo>
                  <a:pt x="152" y="446"/>
                </a:lnTo>
                <a:lnTo>
                  <a:pt x="152" y="446"/>
                </a:lnTo>
                <a:lnTo>
                  <a:pt x="150" y="448"/>
                </a:lnTo>
                <a:lnTo>
                  <a:pt x="150" y="448"/>
                </a:lnTo>
                <a:lnTo>
                  <a:pt x="146" y="450"/>
                </a:lnTo>
                <a:lnTo>
                  <a:pt x="146" y="450"/>
                </a:lnTo>
                <a:lnTo>
                  <a:pt x="146" y="452"/>
                </a:lnTo>
                <a:lnTo>
                  <a:pt x="144" y="454"/>
                </a:lnTo>
                <a:lnTo>
                  <a:pt x="144" y="454"/>
                </a:lnTo>
                <a:lnTo>
                  <a:pt x="144" y="464"/>
                </a:lnTo>
                <a:lnTo>
                  <a:pt x="144" y="464"/>
                </a:lnTo>
                <a:lnTo>
                  <a:pt x="144" y="476"/>
                </a:lnTo>
                <a:lnTo>
                  <a:pt x="144" y="476"/>
                </a:lnTo>
                <a:lnTo>
                  <a:pt x="142" y="480"/>
                </a:lnTo>
                <a:lnTo>
                  <a:pt x="142" y="480"/>
                </a:lnTo>
                <a:lnTo>
                  <a:pt x="142" y="502"/>
                </a:lnTo>
                <a:lnTo>
                  <a:pt x="142" y="502"/>
                </a:lnTo>
                <a:lnTo>
                  <a:pt x="138" y="522"/>
                </a:lnTo>
                <a:lnTo>
                  <a:pt x="138" y="522"/>
                </a:lnTo>
                <a:lnTo>
                  <a:pt x="136" y="540"/>
                </a:lnTo>
                <a:lnTo>
                  <a:pt x="136" y="540"/>
                </a:lnTo>
                <a:lnTo>
                  <a:pt x="136" y="566"/>
                </a:lnTo>
                <a:lnTo>
                  <a:pt x="136" y="566"/>
                </a:lnTo>
                <a:lnTo>
                  <a:pt x="134" y="592"/>
                </a:lnTo>
                <a:lnTo>
                  <a:pt x="134" y="592"/>
                </a:lnTo>
                <a:lnTo>
                  <a:pt x="132" y="604"/>
                </a:lnTo>
                <a:lnTo>
                  <a:pt x="132" y="604"/>
                </a:lnTo>
                <a:lnTo>
                  <a:pt x="132" y="604"/>
                </a:lnTo>
                <a:lnTo>
                  <a:pt x="134" y="606"/>
                </a:lnTo>
                <a:lnTo>
                  <a:pt x="134" y="606"/>
                </a:lnTo>
                <a:lnTo>
                  <a:pt x="138" y="606"/>
                </a:lnTo>
                <a:lnTo>
                  <a:pt x="138" y="606"/>
                </a:lnTo>
                <a:lnTo>
                  <a:pt x="138" y="606"/>
                </a:lnTo>
                <a:lnTo>
                  <a:pt x="138" y="608"/>
                </a:lnTo>
                <a:lnTo>
                  <a:pt x="138" y="608"/>
                </a:lnTo>
                <a:lnTo>
                  <a:pt x="136" y="614"/>
                </a:lnTo>
                <a:lnTo>
                  <a:pt x="136" y="614"/>
                </a:lnTo>
                <a:lnTo>
                  <a:pt x="134" y="620"/>
                </a:lnTo>
                <a:lnTo>
                  <a:pt x="134" y="620"/>
                </a:lnTo>
                <a:lnTo>
                  <a:pt x="132" y="626"/>
                </a:lnTo>
                <a:lnTo>
                  <a:pt x="132" y="626"/>
                </a:lnTo>
                <a:lnTo>
                  <a:pt x="132" y="630"/>
                </a:lnTo>
                <a:lnTo>
                  <a:pt x="132" y="630"/>
                </a:lnTo>
                <a:lnTo>
                  <a:pt x="132" y="634"/>
                </a:lnTo>
                <a:lnTo>
                  <a:pt x="132" y="634"/>
                </a:lnTo>
                <a:lnTo>
                  <a:pt x="132" y="642"/>
                </a:lnTo>
                <a:lnTo>
                  <a:pt x="132" y="642"/>
                </a:lnTo>
                <a:lnTo>
                  <a:pt x="130" y="646"/>
                </a:lnTo>
                <a:lnTo>
                  <a:pt x="128" y="648"/>
                </a:lnTo>
                <a:lnTo>
                  <a:pt x="128" y="648"/>
                </a:lnTo>
                <a:lnTo>
                  <a:pt x="128" y="650"/>
                </a:lnTo>
                <a:lnTo>
                  <a:pt x="128" y="654"/>
                </a:lnTo>
                <a:lnTo>
                  <a:pt x="128" y="654"/>
                </a:lnTo>
                <a:lnTo>
                  <a:pt x="130" y="658"/>
                </a:lnTo>
                <a:lnTo>
                  <a:pt x="130" y="658"/>
                </a:lnTo>
                <a:lnTo>
                  <a:pt x="128" y="660"/>
                </a:lnTo>
                <a:lnTo>
                  <a:pt x="128" y="660"/>
                </a:lnTo>
                <a:lnTo>
                  <a:pt x="128" y="670"/>
                </a:lnTo>
                <a:lnTo>
                  <a:pt x="128" y="670"/>
                </a:lnTo>
                <a:lnTo>
                  <a:pt x="126" y="676"/>
                </a:lnTo>
                <a:lnTo>
                  <a:pt x="126" y="676"/>
                </a:lnTo>
                <a:lnTo>
                  <a:pt x="124" y="678"/>
                </a:lnTo>
                <a:lnTo>
                  <a:pt x="124" y="682"/>
                </a:lnTo>
                <a:lnTo>
                  <a:pt x="124" y="682"/>
                </a:lnTo>
                <a:lnTo>
                  <a:pt x="124" y="690"/>
                </a:lnTo>
                <a:lnTo>
                  <a:pt x="124" y="690"/>
                </a:lnTo>
                <a:lnTo>
                  <a:pt x="122" y="696"/>
                </a:lnTo>
                <a:lnTo>
                  <a:pt x="122" y="696"/>
                </a:lnTo>
                <a:lnTo>
                  <a:pt x="120" y="708"/>
                </a:lnTo>
                <a:lnTo>
                  <a:pt x="120" y="708"/>
                </a:lnTo>
                <a:lnTo>
                  <a:pt x="116" y="738"/>
                </a:lnTo>
                <a:lnTo>
                  <a:pt x="116" y="738"/>
                </a:lnTo>
                <a:lnTo>
                  <a:pt x="114" y="762"/>
                </a:lnTo>
                <a:lnTo>
                  <a:pt x="114" y="762"/>
                </a:lnTo>
                <a:lnTo>
                  <a:pt x="112" y="786"/>
                </a:lnTo>
                <a:lnTo>
                  <a:pt x="112" y="786"/>
                </a:lnTo>
                <a:lnTo>
                  <a:pt x="110" y="822"/>
                </a:lnTo>
                <a:lnTo>
                  <a:pt x="110" y="822"/>
                </a:lnTo>
                <a:lnTo>
                  <a:pt x="110" y="844"/>
                </a:lnTo>
                <a:lnTo>
                  <a:pt x="110" y="844"/>
                </a:lnTo>
                <a:lnTo>
                  <a:pt x="108" y="848"/>
                </a:lnTo>
                <a:lnTo>
                  <a:pt x="108" y="848"/>
                </a:lnTo>
                <a:lnTo>
                  <a:pt x="108" y="860"/>
                </a:lnTo>
                <a:lnTo>
                  <a:pt x="108" y="860"/>
                </a:lnTo>
                <a:lnTo>
                  <a:pt x="104" y="880"/>
                </a:lnTo>
                <a:lnTo>
                  <a:pt x="104" y="880"/>
                </a:lnTo>
                <a:lnTo>
                  <a:pt x="102" y="890"/>
                </a:lnTo>
                <a:lnTo>
                  <a:pt x="102" y="890"/>
                </a:lnTo>
                <a:lnTo>
                  <a:pt x="96" y="904"/>
                </a:lnTo>
                <a:lnTo>
                  <a:pt x="96" y="904"/>
                </a:lnTo>
                <a:lnTo>
                  <a:pt x="92" y="922"/>
                </a:lnTo>
                <a:lnTo>
                  <a:pt x="92" y="922"/>
                </a:lnTo>
                <a:lnTo>
                  <a:pt x="90" y="938"/>
                </a:lnTo>
                <a:lnTo>
                  <a:pt x="90" y="938"/>
                </a:lnTo>
                <a:lnTo>
                  <a:pt x="88" y="944"/>
                </a:lnTo>
                <a:lnTo>
                  <a:pt x="88" y="944"/>
                </a:lnTo>
                <a:lnTo>
                  <a:pt x="86" y="952"/>
                </a:lnTo>
                <a:lnTo>
                  <a:pt x="86" y="952"/>
                </a:lnTo>
                <a:lnTo>
                  <a:pt x="86" y="960"/>
                </a:lnTo>
                <a:lnTo>
                  <a:pt x="86" y="960"/>
                </a:lnTo>
                <a:lnTo>
                  <a:pt x="82" y="972"/>
                </a:lnTo>
                <a:lnTo>
                  <a:pt x="82" y="972"/>
                </a:lnTo>
                <a:lnTo>
                  <a:pt x="78" y="988"/>
                </a:lnTo>
                <a:lnTo>
                  <a:pt x="78" y="988"/>
                </a:lnTo>
                <a:lnTo>
                  <a:pt x="76" y="1002"/>
                </a:lnTo>
                <a:lnTo>
                  <a:pt x="76" y="1002"/>
                </a:lnTo>
                <a:lnTo>
                  <a:pt x="74" y="1018"/>
                </a:lnTo>
                <a:lnTo>
                  <a:pt x="74" y="1018"/>
                </a:lnTo>
                <a:lnTo>
                  <a:pt x="70" y="1036"/>
                </a:lnTo>
                <a:lnTo>
                  <a:pt x="70" y="1036"/>
                </a:lnTo>
                <a:lnTo>
                  <a:pt x="64" y="1064"/>
                </a:lnTo>
                <a:lnTo>
                  <a:pt x="64" y="1064"/>
                </a:lnTo>
                <a:lnTo>
                  <a:pt x="60" y="1080"/>
                </a:lnTo>
                <a:lnTo>
                  <a:pt x="60" y="1080"/>
                </a:lnTo>
                <a:lnTo>
                  <a:pt x="56" y="1092"/>
                </a:lnTo>
                <a:lnTo>
                  <a:pt x="56" y="1092"/>
                </a:lnTo>
                <a:lnTo>
                  <a:pt x="54" y="1098"/>
                </a:lnTo>
                <a:lnTo>
                  <a:pt x="54" y="1098"/>
                </a:lnTo>
                <a:lnTo>
                  <a:pt x="50" y="1108"/>
                </a:lnTo>
                <a:lnTo>
                  <a:pt x="50" y="1108"/>
                </a:lnTo>
                <a:lnTo>
                  <a:pt x="44" y="1132"/>
                </a:lnTo>
                <a:lnTo>
                  <a:pt x="44" y="1132"/>
                </a:lnTo>
                <a:lnTo>
                  <a:pt x="38" y="1148"/>
                </a:lnTo>
                <a:lnTo>
                  <a:pt x="38" y="1148"/>
                </a:lnTo>
                <a:lnTo>
                  <a:pt x="34" y="1160"/>
                </a:lnTo>
                <a:lnTo>
                  <a:pt x="34" y="1160"/>
                </a:lnTo>
                <a:lnTo>
                  <a:pt x="34" y="1174"/>
                </a:lnTo>
                <a:lnTo>
                  <a:pt x="34" y="1174"/>
                </a:lnTo>
                <a:lnTo>
                  <a:pt x="34" y="1186"/>
                </a:lnTo>
                <a:lnTo>
                  <a:pt x="34" y="1186"/>
                </a:lnTo>
                <a:lnTo>
                  <a:pt x="32" y="1196"/>
                </a:lnTo>
                <a:lnTo>
                  <a:pt x="32" y="1196"/>
                </a:lnTo>
                <a:lnTo>
                  <a:pt x="32" y="1202"/>
                </a:lnTo>
                <a:lnTo>
                  <a:pt x="32" y="1202"/>
                </a:lnTo>
                <a:lnTo>
                  <a:pt x="32" y="1204"/>
                </a:lnTo>
                <a:lnTo>
                  <a:pt x="32" y="1204"/>
                </a:lnTo>
                <a:lnTo>
                  <a:pt x="30" y="1206"/>
                </a:lnTo>
                <a:lnTo>
                  <a:pt x="30" y="1206"/>
                </a:lnTo>
                <a:lnTo>
                  <a:pt x="28" y="1210"/>
                </a:lnTo>
                <a:lnTo>
                  <a:pt x="28" y="1212"/>
                </a:lnTo>
                <a:lnTo>
                  <a:pt x="28" y="1212"/>
                </a:lnTo>
                <a:lnTo>
                  <a:pt x="28" y="1214"/>
                </a:lnTo>
                <a:lnTo>
                  <a:pt x="28" y="1214"/>
                </a:lnTo>
                <a:lnTo>
                  <a:pt x="24" y="1216"/>
                </a:lnTo>
                <a:lnTo>
                  <a:pt x="24" y="1216"/>
                </a:lnTo>
                <a:lnTo>
                  <a:pt x="20" y="1220"/>
                </a:lnTo>
                <a:lnTo>
                  <a:pt x="20" y="1220"/>
                </a:lnTo>
                <a:lnTo>
                  <a:pt x="20" y="1222"/>
                </a:lnTo>
                <a:lnTo>
                  <a:pt x="20" y="1222"/>
                </a:lnTo>
                <a:lnTo>
                  <a:pt x="18" y="1224"/>
                </a:lnTo>
                <a:lnTo>
                  <a:pt x="18" y="1224"/>
                </a:lnTo>
                <a:lnTo>
                  <a:pt x="14" y="1226"/>
                </a:lnTo>
                <a:lnTo>
                  <a:pt x="14" y="1226"/>
                </a:lnTo>
                <a:lnTo>
                  <a:pt x="12" y="1228"/>
                </a:lnTo>
                <a:lnTo>
                  <a:pt x="12" y="1228"/>
                </a:lnTo>
                <a:lnTo>
                  <a:pt x="8" y="1232"/>
                </a:lnTo>
                <a:lnTo>
                  <a:pt x="8" y="1232"/>
                </a:lnTo>
                <a:lnTo>
                  <a:pt x="6" y="1234"/>
                </a:lnTo>
                <a:lnTo>
                  <a:pt x="6" y="1234"/>
                </a:lnTo>
                <a:lnTo>
                  <a:pt x="4" y="1238"/>
                </a:lnTo>
                <a:lnTo>
                  <a:pt x="4" y="1238"/>
                </a:lnTo>
                <a:lnTo>
                  <a:pt x="0" y="1244"/>
                </a:lnTo>
                <a:lnTo>
                  <a:pt x="0" y="1244"/>
                </a:lnTo>
                <a:lnTo>
                  <a:pt x="0" y="1244"/>
                </a:lnTo>
                <a:lnTo>
                  <a:pt x="0" y="1244"/>
                </a:lnTo>
                <a:lnTo>
                  <a:pt x="0" y="1248"/>
                </a:lnTo>
                <a:lnTo>
                  <a:pt x="0" y="1248"/>
                </a:lnTo>
                <a:lnTo>
                  <a:pt x="2" y="1248"/>
                </a:lnTo>
                <a:lnTo>
                  <a:pt x="2" y="1248"/>
                </a:lnTo>
                <a:lnTo>
                  <a:pt x="2" y="1248"/>
                </a:lnTo>
                <a:lnTo>
                  <a:pt x="2" y="1250"/>
                </a:lnTo>
                <a:lnTo>
                  <a:pt x="2" y="1252"/>
                </a:lnTo>
                <a:lnTo>
                  <a:pt x="2" y="1252"/>
                </a:lnTo>
                <a:lnTo>
                  <a:pt x="4" y="1254"/>
                </a:lnTo>
                <a:lnTo>
                  <a:pt x="4" y="1254"/>
                </a:lnTo>
                <a:lnTo>
                  <a:pt x="10" y="1256"/>
                </a:lnTo>
                <a:lnTo>
                  <a:pt x="10" y="1256"/>
                </a:lnTo>
                <a:lnTo>
                  <a:pt x="22" y="1258"/>
                </a:lnTo>
                <a:lnTo>
                  <a:pt x="22" y="1258"/>
                </a:lnTo>
                <a:lnTo>
                  <a:pt x="36" y="1256"/>
                </a:lnTo>
                <a:lnTo>
                  <a:pt x="36" y="1256"/>
                </a:lnTo>
                <a:lnTo>
                  <a:pt x="52" y="1252"/>
                </a:lnTo>
                <a:lnTo>
                  <a:pt x="52" y="1252"/>
                </a:lnTo>
                <a:lnTo>
                  <a:pt x="64" y="1248"/>
                </a:lnTo>
                <a:lnTo>
                  <a:pt x="64" y="1248"/>
                </a:lnTo>
                <a:lnTo>
                  <a:pt x="70" y="1246"/>
                </a:lnTo>
                <a:lnTo>
                  <a:pt x="74" y="1244"/>
                </a:lnTo>
                <a:lnTo>
                  <a:pt x="74" y="1244"/>
                </a:lnTo>
                <a:lnTo>
                  <a:pt x="74" y="1238"/>
                </a:lnTo>
                <a:lnTo>
                  <a:pt x="74" y="1234"/>
                </a:lnTo>
                <a:lnTo>
                  <a:pt x="74" y="1234"/>
                </a:lnTo>
                <a:lnTo>
                  <a:pt x="74" y="1230"/>
                </a:lnTo>
                <a:lnTo>
                  <a:pt x="76" y="1226"/>
                </a:lnTo>
                <a:lnTo>
                  <a:pt x="76" y="1226"/>
                </a:lnTo>
                <a:lnTo>
                  <a:pt x="76" y="1224"/>
                </a:lnTo>
                <a:lnTo>
                  <a:pt x="76" y="1224"/>
                </a:lnTo>
                <a:lnTo>
                  <a:pt x="80" y="1216"/>
                </a:lnTo>
                <a:lnTo>
                  <a:pt x="80" y="1216"/>
                </a:lnTo>
                <a:lnTo>
                  <a:pt x="80" y="1216"/>
                </a:lnTo>
                <a:lnTo>
                  <a:pt x="82" y="1216"/>
                </a:lnTo>
                <a:lnTo>
                  <a:pt x="82" y="1216"/>
                </a:lnTo>
                <a:lnTo>
                  <a:pt x="92" y="1218"/>
                </a:lnTo>
                <a:lnTo>
                  <a:pt x="92" y="1218"/>
                </a:lnTo>
                <a:lnTo>
                  <a:pt x="92" y="1218"/>
                </a:lnTo>
                <a:lnTo>
                  <a:pt x="92" y="1220"/>
                </a:lnTo>
                <a:lnTo>
                  <a:pt x="92" y="1220"/>
                </a:lnTo>
                <a:lnTo>
                  <a:pt x="92" y="1224"/>
                </a:lnTo>
                <a:lnTo>
                  <a:pt x="92" y="1224"/>
                </a:lnTo>
                <a:lnTo>
                  <a:pt x="92" y="1228"/>
                </a:lnTo>
                <a:lnTo>
                  <a:pt x="92" y="1228"/>
                </a:lnTo>
                <a:lnTo>
                  <a:pt x="92" y="1228"/>
                </a:lnTo>
                <a:lnTo>
                  <a:pt x="96" y="1230"/>
                </a:lnTo>
                <a:lnTo>
                  <a:pt x="96" y="1230"/>
                </a:lnTo>
                <a:lnTo>
                  <a:pt x="108" y="1232"/>
                </a:lnTo>
                <a:lnTo>
                  <a:pt x="108" y="1232"/>
                </a:lnTo>
                <a:lnTo>
                  <a:pt x="114" y="1230"/>
                </a:lnTo>
                <a:lnTo>
                  <a:pt x="114" y="1230"/>
                </a:lnTo>
                <a:lnTo>
                  <a:pt x="114" y="1230"/>
                </a:lnTo>
                <a:lnTo>
                  <a:pt x="114" y="1228"/>
                </a:lnTo>
                <a:lnTo>
                  <a:pt x="114" y="1228"/>
                </a:lnTo>
                <a:lnTo>
                  <a:pt x="114" y="1224"/>
                </a:lnTo>
                <a:lnTo>
                  <a:pt x="114" y="1224"/>
                </a:lnTo>
                <a:lnTo>
                  <a:pt x="114" y="1222"/>
                </a:lnTo>
                <a:lnTo>
                  <a:pt x="114" y="1224"/>
                </a:lnTo>
                <a:lnTo>
                  <a:pt x="114" y="1224"/>
                </a:lnTo>
                <a:lnTo>
                  <a:pt x="124" y="1224"/>
                </a:lnTo>
                <a:lnTo>
                  <a:pt x="124" y="1224"/>
                </a:lnTo>
                <a:lnTo>
                  <a:pt x="142" y="1228"/>
                </a:lnTo>
                <a:lnTo>
                  <a:pt x="142" y="1228"/>
                </a:lnTo>
                <a:lnTo>
                  <a:pt x="152" y="1230"/>
                </a:lnTo>
                <a:lnTo>
                  <a:pt x="152" y="1230"/>
                </a:lnTo>
                <a:lnTo>
                  <a:pt x="154" y="1230"/>
                </a:lnTo>
                <a:lnTo>
                  <a:pt x="154" y="1230"/>
                </a:lnTo>
                <a:lnTo>
                  <a:pt x="160" y="1230"/>
                </a:lnTo>
                <a:lnTo>
                  <a:pt x="160" y="1230"/>
                </a:lnTo>
                <a:lnTo>
                  <a:pt x="162" y="1232"/>
                </a:lnTo>
                <a:lnTo>
                  <a:pt x="162" y="1232"/>
                </a:lnTo>
                <a:lnTo>
                  <a:pt x="166" y="1232"/>
                </a:lnTo>
                <a:lnTo>
                  <a:pt x="166" y="1232"/>
                </a:lnTo>
                <a:lnTo>
                  <a:pt x="168" y="1228"/>
                </a:lnTo>
                <a:lnTo>
                  <a:pt x="168" y="1228"/>
                </a:lnTo>
                <a:lnTo>
                  <a:pt x="170" y="1224"/>
                </a:lnTo>
                <a:lnTo>
                  <a:pt x="170" y="1224"/>
                </a:lnTo>
                <a:lnTo>
                  <a:pt x="170" y="1216"/>
                </a:lnTo>
                <a:lnTo>
                  <a:pt x="170" y="1216"/>
                </a:lnTo>
                <a:lnTo>
                  <a:pt x="170" y="1210"/>
                </a:lnTo>
                <a:lnTo>
                  <a:pt x="170" y="1210"/>
                </a:lnTo>
                <a:lnTo>
                  <a:pt x="170" y="1204"/>
                </a:lnTo>
                <a:lnTo>
                  <a:pt x="170" y="1204"/>
                </a:lnTo>
                <a:lnTo>
                  <a:pt x="174" y="1170"/>
                </a:lnTo>
                <a:lnTo>
                  <a:pt x="174" y="1170"/>
                </a:lnTo>
                <a:lnTo>
                  <a:pt x="180" y="1138"/>
                </a:lnTo>
                <a:lnTo>
                  <a:pt x="180" y="1138"/>
                </a:lnTo>
                <a:lnTo>
                  <a:pt x="184" y="1102"/>
                </a:lnTo>
                <a:lnTo>
                  <a:pt x="184" y="1102"/>
                </a:lnTo>
                <a:lnTo>
                  <a:pt x="188" y="1064"/>
                </a:lnTo>
                <a:lnTo>
                  <a:pt x="188" y="1064"/>
                </a:lnTo>
                <a:lnTo>
                  <a:pt x="190" y="1040"/>
                </a:lnTo>
                <a:lnTo>
                  <a:pt x="190" y="1040"/>
                </a:lnTo>
                <a:lnTo>
                  <a:pt x="194" y="1010"/>
                </a:lnTo>
                <a:lnTo>
                  <a:pt x="194" y="1010"/>
                </a:lnTo>
                <a:lnTo>
                  <a:pt x="194" y="986"/>
                </a:lnTo>
                <a:lnTo>
                  <a:pt x="194" y="986"/>
                </a:lnTo>
                <a:lnTo>
                  <a:pt x="196" y="962"/>
                </a:lnTo>
                <a:lnTo>
                  <a:pt x="196" y="962"/>
                </a:lnTo>
                <a:lnTo>
                  <a:pt x="196" y="944"/>
                </a:lnTo>
                <a:lnTo>
                  <a:pt x="196" y="944"/>
                </a:lnTo>
                <a:lnTo>
                  <a:pt x="198" y="926"/>
                </a:lnTo>
                <a:lnTo>
                  <a:pt x="198" y="926"/>
                </a:lnTo>
                <a:lnTo>
                  <a:pt x="198" y="918"/>
                </a:lnTo>
                <a:lnTo>
                  <a:pt x="198" y="918"/>
                </a:lnTo>
                <a:lnTo>
                  <a:pt x="200" y="906"/>
                </a:lnTo>
                <a:lnTo>
                  <a:pt x="200" y="906"/>
                </a:lnTo>
                <a:lnTo>
                  <a:pt x="200" y="902"/>
                </a:lnTo>
                <a:lnTo>
                  <a:pt x="200" y="902"/>
                </a:lnTo>
                <a:lnTo>
                  <a:pt x="202" y="896"/>
                </a:lnTo>
                <a:lnTo>
                  <a:pt x="202" y="896"/>
                </a:lnTo>
                <a:lnTo>
                  <a:pt x="202" y="882"/>
                </a:lnTo>
                <a:lnTo>
                  <a:pt x="202" y="882"/>
                </a:lnTo>
                <a:lnTo>
                  <a:pt x="204" y="866"/>
                </a:lnTo>
                <a:lnTo>
                  <a:pt x="204" y="866"/>
                </a:lnTo>
                <a:lnTo>
                  <a:pt x="206" y="858"/>
                </a:lnTo>
                <a:lnTo>
                  <a:pt x="206" y="858"/>
                </a:lnTo>
                <a:lnTo>
                  <a:pt x="206" y="852"/>
                </a:lnTo>
                <a:lnTo>
                  <a:pt x="206" y="852"/>
                </a:lnTo>
                <a:lnTo>
                  <a:pt x="206" y="848"/>
                </a:lnTo>
                <a:lnTo>
                  <a:pt x="206" y="848"/>
                </a:lnTo>
                <a:lnTo>
                  <a:pt x="210" y="836"/>
                </a:lnTo>
                <a:lnTo>
                  <a:pt x="210" y="836"/>
                </a:lnTo>
                <a:lnTo>
                  <a:pt x="214" y="822"/>
                </a:lnTo>
                <a:lnTo>
                  <a:pt x="214" y="822"/>
                </a:lnTo>
                <a:lnTo>
                  <a:pt x="216" y="808"/>
                </a:lnTo>
                <a:lnTo>
                  <a:pt x="216" y="808"/>
                </a:lnTo>
                <a:lnTo>
                  <a:pt x="218" y="806"/>
                </a:lnTo>
                <a:lnTo>
                  <a:pt x="218" y="806"/>
                </a:lnTo>
                <a:lnTo>
                  <a:pt x="222" y="796"/>
                </a:lnTo>
                <a:lnTo>
                  <a:pt x="222" y="796"/>
                </a:lnTo>
                <a:lnTo>
                  <a:pt x="224" y="786"/>
                </a:lnTo>
                <a:lnTo>
                  <a:pt x="224" y="786"/>
                </a:lnTo>
                <a:lnTo>
                  <a:pt x="226" y="774"/>
                </a:lnTo>
                <a:lnTo>
                  <a:pt x="226" y="774"/>
                </a:lnTo>
                <a:lnTo>
                  <a:pt x="238" y="750"/>
                </a:lnTo>
                <a:lnTo>
                  <a:pt x="238" y="750"/>
                </a:lnTo>
                <a:lnTo>
                  <a:pt x="242" y="738"/>
                </a:lnTo>
                <a:lnTo>
                  <a:pt x="252" y="714"/>
                </a:lnTo>
                <a:lnTo>
                  <a:pt x="252" y="714"/>
                </a:lnTo>
                <a:lnTo>
                  <a:pt x="262" y="682"/>
                </a:lnTo>
                <a:lnTo>
                  <a:pt x="262" y="682"/>
                </a:lnTo>
                <a:lnTo>
                  <a:pt x="268" y="668"/>
                </a:lnTo>
                <a:lnTo>
                  <a:pt x="268" y="668"/>
                </a:lnTo>
                <a:lnTo>
                  <a:pt x="272" y="660"/>
                </a:lnTo>
                <a:lnTo>
                  <a:pt x="272" y="660"/>
                </a:lnTo>
                <a:lnTo>
                  <a:pt x="274" y="658"/>
                </a:lnTo>
                <a:lnTo>
                  <a:pt x="274" y="658"/>
                </a:lnTo>
                <a:lnTo>
                  <a:pt x="278" y="658"/>
                </a:lnTo>
                <a:lnTo>
                  <a:pt x="278" y="658"/>
                </a:lnTo>
                <a:lnTo>
                  <a:pt x="280" y="658"/>
                </a:lnTo>
                <a:lnTo>
                  <a:pt x="280" y="660"/>
                </a:lnTo>
                <a:lnTo>
                  <a:pt x="280" y="660"/>
                </a:lnTo>
                <a:lnTo>
                  <a:pt x="282" y="666"/>
                </a:lnTo>
                <a:lnTo>
                  <a:pt x="282" y="666"/>
                </a:lnTo>
                <a:lnTo>
                  <a:pt x="282" y="678"/>
                </a:lnTo>
                <a:lnTo>
                  <a:pt x="282" y="678"/>
                </a:lnTo>
                <a:lnTo>
                  <a:pt x="284" y="694"/>
                </a:lnTo>
                <a:lnTo>
                  <a:pt x="284" y="694"/>
                </a:lnTo>
                <a:lnTo>
                  <a:pt x="288" y="710"/>
                </a:lnTo>
                <a:lnTo>
                  <a:pt x="288" y="710"/>
                </a:lnTo>
                <a:lnTo>
                  <a:pt x="290" y="722"/>
                </a:lnTo>
                <a:lnTo>
                  <a:pt x="294" y="736"/>
                </a:lnTo>
                <a:lnTo>
                  <a:pt x="294" y="736"/>
                </a:lnTo>
                <a:lnTo>
                  <a:pt x="296" y="766"/>
                </a:lnTo>
                <a:lnTo>
                  <a:pt x="296" y="766"/>
                </a:lnTo>
                <a:lnTo>
                  <a:pt x="296" y="794"/>
                </a:lnTo>
                <a:lnTo>
                  <a:pt x="296" y="794"/>
                </a:lnTo>
                <a:lnTo>
                  <a:pt x="298" y="806"/>
                </a:lnTo>
                <a:lnTo>
                  <a:pt x="298" y="806"/>
                </a:lnTo>
                <a:lnTo>
                  <a:pt x="298" y="818"/>
                </a:lnTo>
                <a:lnTo>
                  <a:pt x="298" y="818"/>
                </a:lnTo>
                <a:lnTo>
                  <a:pt x="298" y="838"/>
                </a:lnTo>
                <a:lnTo>
                  <a:pt x="298" y="838"/>
                </a:lnTo>
                <a:lnTo>
                  <a:pt x="298" y="850"/>
                </a:lnTo>
                <a:lnTo>
                  <a:pt x="298" y="850"/>
                </a:lnTo>
                <a:lnTo>
                  <a:pt x="300" y="860"/>
                </a:lnTo>
                <a:lnTo>
                  <a:pt x="300" y="860"/>
                </a:lnTo>
                <a:lnTo>
                  <a:pt x="300" y="870"/>
                </a:lnTo>
                <a:lnTo>
                  <a:pt x="300" y="870"/>
                </a:lnTo>
                <a:lnTo>
                  <a:pt x="300" y="878"/>
                </a:lnTo>
                <a:lnTo>
                  <a:pt x="300" y="878"/>
                </a:lnTo>
                <a:lnTo>
                  <a:pt x="300" y="888"/>
                </a:lnTo>
                <a:lnTo>
                  <a:pt x="300" y="888"/>
                </a:lnTo>
                <a:lnTo>
                  <a:pt x="300" y="906"/>
                </a:lnTo>
                <a:lnTo>
                  <a:pt x="300" y="906"/>
                </a:lnTo>
                <a:lnTo>
                  <a:pt x="300" y="928"/>
                </a:lnTo>
                <a:lnTo>
                  <a:pt x="300" y="928"/>
                </a:lnTo>
                <a:lnTo>
                  <a:pt x="302" y="966"/>
                </a:lnTo>
                <a:lnTo>
                  <a:pt x="302" y="966"/>
                </a:lnTo>
                <a:lnTo>
                  <a:pt x="302" y="1000"/>
                </a:lnTo>
                <a:lnTo>
                  <a:pt x="302" y="1000"/>
                </a:lnTo>
                <a:lnTo>
                  <a:pt x="302" y="1032"/>
                </a:lnTo>
                <a:lnTo>
                  <a:pt x="302" y="1032"/>
                </a:lnTo>
                <a:lnTo>
                  <a:pt x="302" y="1056"/>
                </a:lnTo>
                <a:lnTo>
                  <a:pt x="302" y="1056"/>
                </a:lnTo>
                <a:lnTo>
                  <a:pt x="300" y="1070"/>
                </a:lnTo>
                <a:lnTo>
                  <a:pt x="300" y="1070"/>
                </a:lnTo>
                <a:lnTo>
                  <a:pt x="298" y="1098"/>
                </a:lnTo>
                <a:lnTo>
                  <a:pt x="298" y="1098"/>
                </a:lnTo>
                <a:lnTo>
                  <a:pt x="296" y="1134"/>
                </a:lnTo>
                <a:lnTo>
                  <a:pt x="296" y="1134"/>
                </a:lnTo>
                <a:lnTo>
                  <a:pt x="294" y="1154"/>
                </a:lnTo>
                <a:lnTo>
                  <a:pt x="294" y="1154"/>
                </a:lnTo>
                <a:lnTo>
                  <a:pt x="294" y="1160"/>
                </a:lnTo>
                <a:lnTo>
                  <a:pt x="296" y="1164"/>
                </a:lnTo>
                <a:lnTo>
                  <a:pt x="296" y="1164"/>
                </a:lnTo>
                <a:lnTo>
                  <a:pt x="302" y="1186"/>
                </a:lnTo>
                <a:lnTo>
                  <a:pt x="302" y="1186"/>
                </a:lnTo>
                <a:lnTo>
                  <a:pt x="304" y="1194"/>
                </a:lnTo>
                <a:lnTo>
                  <a:pt x="304" y="1194"/>
                </a:lnTo>
                <a:lnTo>
                  <a:pt x="304" y="1206"/>
                </a:lnTo>
                <a:lnTo>
                  <a:pt x="304" y="1206"/>
                </a:lnTo>
                <a:lnTo>
                  <a:pt x="306" y="1216"/>
                </a:lnTo>
                <a:lnTo>
                  <a:pt x="306" y="1216"/>
                </a:lnTo>
                <a:lnTo>
                  <a:pt x="308" y="1218"/>
                </a:lnTo>
                <a:lnTo>
                  <a:pt x="308" y="1218"/>
                </a:lnTo>
                <a:lnTo>
                  <a:pt x="314" y="1222"/>
                </a:lnTo>
                <a:lnTo>
                  <a:pt x="314" y="1222"/>
                </a:lnTo>
                <a:lnTo>
                  <a:pt x="318" y="1222"/>
                </a:lnTo>
                <a:lnTo>
                  <a:pt x="318" y="1222"/>
                </a:lnTo>
                <a:lnTo>
                  <a:pt x="324" y="1222"/>
                </a:lnTo>
                <a:lnTo>
                  <a:pt x="324" y="1222"/>
                </a:lnTo>
                <a:lnTo>
                  <a:pt x="324" y="1222"/>
                </a:lnTo>
                <a:lnTo>
                  <a:pt x="324" y="1226"/>
                </a:lnTo>
                <a:lnTo>
                  <a:pt x="324" y="1226"/>
                </a:lnTo>
                <a:lnTo>
                  <a:pt x="326" y="1234"/>
                </a:lnTo>
                <a:lnTo>
                  <a:pt x="326" y="1234"/>
                </a:lnTo>
                <a:lnTo>
                  <a:pt x="326" y="1238"/>
                </a:lnTo>
                <a:lnTo>
                  <a:pt x="326" y="1238"/>
                </a:lnTo>
                <a:lnTo>
                  <a:pt x="326" y="1240"/>
                </a:lnTo>
                <a:lnTo>
                  <a:pt x="328" y="1242"/>
                </a:lnTo>
                <a:lnTo>
                  <a:pt x="328" y="1242"/>
                </a:lnTo>
                <a:lnTo>
                  <a:pt x="332" y="1246"/>
                </a:lnTo>
                <a:lnTo>
                  <a:pt x="332" y="1246"/>
                </a:lnTo>
                <a:lnTo>
                  <a:pt x="336" y="1248"/>
                </a:lnTo>
                <a:lnTo>
                  <a:pt x="342" y="1250"/>
                </a:lnTo>
                <a:lnTo>
                  <a:pt x="342" y="1250"/>
                </a:lnTo>
                <a:lnTo>
                  <a:pt x="360" y="1250"/>
                </a:lnTo>
                <a:lnTo>
                  <a:pt x="360" y="1250"/>
                </a:lnTo>
                <a:lnTo>
                  <a:pt x="376" y="1250"/>
                </a:lnTo>
                <a:lnTo>
                  <a:pt x="376" y="1250"/>
                </a:lnTo>
                <a:lnTo>
                  <a:pt x="382" y="1248"/>
                </a:lnTo>
                <a:lnTo>
                  <a:pt x="388" y="1246"/>
                </a:lnTo>
                <a:lnTo>
                  <a:pt x="388" y="1246"/>
                </a:lnTo>
                <a:lnTo>
                  <a:pt x="390" y="1242"/>
                </a:lnTo>
                <a:lnTo>
                  <a:pt x="394" y="1236"/>
                </a:lnTo>
                <a:lnTo>
                  <a:pt x="394" y="1236"/>
                </a:lnTo>
                <a:lnTo>
                  <a:pt x="394" y="1230"/>
                </a:lnTo>
                <a:lnTo>
                  <a:pt x="394" y="1230"/>
                </a:lnTo>
                <a:lnTo>
                  <a:pt x="392" y="1224"/>
                </a:lnTo>
                <a:lnTo>
                  <a:pt x="392" y="1224"/>
                </a:lnTo>
                <a:lnTo>
                  <a:pt x="390" y="1220"/>
                </a:lnTo>
                <a:lnTo>
                  <a:pt x="390" y="1220"/>
                </a:lnTo>
                <a:lnTo>
                  <a:pt x="390" y="1218"/>
                </a:lnTo>
                <a:lnTo>
                  <a:pt x="392" y="1218"/>
                </a:lnTo>
                <a:lnTo>
                  <a:pt x="392" y="1218"/>
                </a:lnTo>
                <a:lnTo>
                  <a:pt x="404" y="1220"/>
                </a:lnTo>
                <a:lnTo>
                  <a:pt x="404" y="1220"/>
                </a:lnTo>
                <a:lnTo>
                  <a:pt x="410" y="1218"/>
                </a:lnTo>
                <a:lnTo>
                  <a:pt x="410" y="1218"/>
                </a:lnTo>
                <a:lnTo>
                  <a:pt x="416" y="1218"/>
                </a:lnTo>
                <a:lnTo>
                  <a:pt x="416" y="1218"/>
                </a:lnTo>
                <a:lnTo>
                  <a:pt x="418" y="1218"/>
                </a:lnTo>
                <a:lnTo>
                  <a:pt x="418" y="1218"/>
                </a:lnTo>
                <a:lnTo>
                  <a:pt x="420" y="1214"/>
                </a:lnTo>
                <a:lnTo>
                  <a:pt x="420" y="1214"/>
                </a:lnTo>
                <a:lnTo>
                  <a:pt x="422" y="1208"/>
                </a:lnTo>
                <a:lnTo>
                  <a:pt x="422" y="1208"/>
                </a:lnTo>
                <a:lnTo>
                  <a:pt x="422" y="1202"/>
                </a:lnTo>
                <a:lnTo>
                  <a:pt x="422" y="1202"/>
                </a:lnTo>
                <a:lnTo>
                  <a:pt x="422" y="1194"/>
                </a:lnTo>
                <a:lnTo>
                  <a:pt x="422" y="1194"/>
                </a:lnTo>
                <a:lnTo>
                  <a:pt x="422" y="1184"/>
                </a:lnTo>
                <a:lnTo>
                  <a:pt x="422" y="1184"/>
                </a:lnTo>
                <a:lnTo>
                  <a:pt x="422" y="1176"/>
                </a:lnTo>
                <a:lnTo>
                  <a:pt x="422" y="1176"/>
                </a:lnTo>
                <a:lnTo>
                  <a:pt x="422" y="1164"/>
                </a:lnTo>
                <a:lnTo>
                  <a:pt x="422" y="1164"/>
                </a:lnTo>
                <a:lnTo>
                  <a:pt x="424" y="1142"/>
                </a:lnTo>
                <a:lnTo>
                  <a:pt x="424" y="1142"/>
                </a:lnTo>
                <a:lnTo>
                  <a:pt x="424" y="1132"/>
                </a:lnTo>
                <a:lnTo>
                  <a:pt x="424" y="1132"/>
                </a:lnTo>
                <a:lnTo>
                  <a:pt x="420" y="1104"/>
                </a:lnTo>
                <a:lnTo>
                  <a:pt x="420" y="1104"/>
                </a:lnTo>
                <a:lnTo>
                  <a:pt x="418" y="1078"/>
                </a:lnTo>
                <a:lnTo>
                  <a:pt x="418" y="1078"/>
                </a:lnTo>
                <a:lnTo>
                  <a:pt x="416" y="1054"/>
                </a:lnTo>
                <a:lnTo>
                  <a:pt x="416" y="1054"/>
                </a:lnTo>
                <a:lnTo>
                  <a:pt x="416" y="1036"/>
                </a:lnTo>
                <a:lnTo>
                  <a:pt x="416" y="1036"/>
                </a:lnTo>
                <a:lnTo>
                  <a:pt x="416" y="1032"/>
                </a:lnTo>
                <a:lnTo>
                  <a:pt x="416" y="1032"/>
                </a:lnTo>
                <a:lnTo>
                  <a:pt x="414" y="1020"/>
                </a:lnTo>
                <a:lnTo>
                  <a:pt x="414" y="1020"/>
                </a:lnTo>
                <a:lnTo>
                  <a:pt x="412" y="998"/>
                </a:lnTo>
                <a:lnTo>
                  <a:pt x="412" y="998"/>
                </a:lnTo>
                <a:lnTo>
                  <a:pt x="408" y="964"/>
                </a:lnTo>
                <a:lnTo>
                  <a:pt x="408" y="964"/>
                </a:lnTo>
                <a:lnTo>
                  <a:pt x="406" y="942"/>
                </a:lnTo>
                <a:lnTo>
                  <a:pt x="406" y="942"/>
                </a:lnTo>
                <a:lnTo>
                  <a:pt x="406" y="930"/>
                </a:lnTo>
                <a:lnTo>
                  <a:pt x="406" y="930"/>
                </a:lnTo>
                <a:lnTo>
                  <a:pt x="404" y="922"/>
                </a:lnTo>
                <a:lnTo>
                  <a:pt x="404" y="922"/>
                </a:lnTo>
                <a:lnTo>
                  <a:pt x="404" y="910"/>
                </a:lnTo>
                <a:lnTo>
                  <a:pt x="404" y="910"/>
                </a:lnTo>
                <a:lnTo>
                  <a:pt x="402" y="900"/>
                </a:lnTo>
                <a:lnTo>
                  <a:pt x="402" y="900"/>
                </a:lnTo>
                <a:lnTo>
                  <a:pt x="402" y="892"/>
                </a:lnTo>
                <a:lnTo>
                  <a:pt x="402" y="892"/>
                </a:lnTo>
                <a:lnTo>
                  <a:pt x="402" y="884"/>
                </a:lnTo>
                <a:lnTo>
                  <a:pt x="402" y="884"/>
                </a:lnTo>
                <a:lnTo>
                  <a:pt x="400" y="868"/>
                </a:lnTo>
                <a:lnTo>
                  <a:pt x="400" y="868"/>
                </a:lnTo>
                <a:lnTo>
                  <a:pt x="400" y="856"/>
                </a:lnTo>
                <a:lnTo>
                  <a:pt x="400" y="856"/>
                </a:lnTo>
                <a:lnTo>
                  <a:pt x="400" y="830"/>
                </a:lnTo>
                <a:lnTo>
                  <a:pt x="400" y="830"/>
                </a:lnTo>
                <a:lnTo>
                  <a:pt x="400" y="810"/>
                </a:lnTo>
                <a:lnTo>
                  <a:pt x="400" y="810"/>
                </a:lnTo>
                <a:lnTo>
                  <a:pt x="400" y="796"/>
                </a:lnTo>
                <a:lnTo>
                  <a:pt x="400" y="796"/>
                </a:lnTo>
                <a:lnTo>
                  <a:pt x="402" y="776"/>
                </a:lnTo>
                <a:lnTo>
                  <a:pt x="402" y="776"/>
                </a:lnTo>
                <a:lnTo>
                  <a:pt x="402" y="740"/>
                </a:lnTo>
                <a:lnTo>
                  <a:pt x="402" y="740"/>
                </a:lnTo>
                <a:lnTo>
                  <a:pt x="404" y="710"/>
                </a:lnTo>
                <a:lnTo>
                  <a:pt x="404" y="710"/>
                </a:lnTo>
                <a:lnTo>
                  <a:pt x="408" y="688"/>
                </a:lnTo>
                <a:lnTo>
                  <a:pt x="408" y="688"/>
                </a:lnTo>
                <a:lnTo>
                  <a:pt x="414" y="658"/>
                </a:lnTo>
                <a:lnTo>
                  <a:pt x="414" y="658"/>
                </a:lnTo>
                <a:lnTo>
                  <a:pt x="416" y="642"/>
                </a:lnTo>
                <a:lnTo>
                  <a:pt x="418" y="632"/>
                </a:lnTo>
                <a:lnTo>
                  <a:pt x="418" y="632"/>
                </a:lnTo>
                <a:lnTo>
                  <a:pt x="418" y="622"/>
                </a:lnTo>
                <a:lnTo>
                  <a:pt x="418" y="622"/>
                </a:lnTo>
                <a:lnTo>
                  <a:pt x="418" y="616"/>
                </a:lnTo>
                <a:lnTo>
                  <a:pt x="418" y="616"/>
                </a:lnTo>
                <a:lnTo>
                  <a:pt x="418" y="608"/>
                </a:lnTo>
                <a:lnTo>
                  <a:pt x="418" y="608"/>
                </a:lnTo>
                <a:lnTo>
                  <a:pt x="418" y="606"/>
                </a:lnTo>
                <a:lnTo>
                  <a:pt x="418" y="606"/>
                </a:lnTo>
                <a:lnTo>
                  <a:pt x="418" y="606"/>
                </a:lnTo>
                <a:lnTo>
                  <a:pt x="420" y="604"/>
                </a:lnTo>
                <a:lnTo>
                  <a:pt x="420" y="600"/>
                </a:lnTo>
                <a:lnTo>
                  <a:pt x="420" y="600"/>
                </a:lnTo>
                <a:lnTo>
                  <a:pt x="418" y="592"/>
                </a:lnTo>
                <a:lnTo>
                  <a:pt x="418" y="592"/>
                </a:lnTo>
                <a:lnTo>
                  <a:pt x="416" y="582"/>
                </a:lnTo>
                <a:lnTo>
                  <a:pt x="416" y="582"/>
                </a:lnTo>
                <a:lnTo>
                  <a:pt x="414" y="574"/>
                </a:lnTo>
                <a:lnTo>
                  <a:pt x="414" y="574"/>
                </a:lnTo>
                <a:lnTo>
                  <a:pt x="412" y="556"/>
                </a:lnTo>
                <a:lnTo>
                  <a:pt x="412" y="556"/>
                </a:lnTo>
                <a:lnTo>
                  <a:pt x="410" y="546"/>
                </a:lnTo>
                <a:lnTo>
                  <a:pt x="410" y="546"/>
                </a:lnTo>
                <a:lnTo>
                  <a:pt x="408" y="536"/>
                </a:lnTo>
                <a:lnTo>
                  <a:pt x="408" y="536"/>
                </a:lnTo>
                <a:lnTo>
                  <a:pt x="404" y="524"/>
                </a:lnTo>
                <a:lnTo>
                  <a:pt x="404" y="524"/>
                </a:lnTo>
                <a:lnTo>
                  <a:pt x="400" y="514"/>
                </a:lnTo>
                <a:lnTo>
                  <a:pt x="400" y="514"/>
                </a:lnTo>
                <a:lnTo>
                  <a:pt x="398" y="504"/>
                </a:lnTo>
                <a:lnTo>
                  <a:pt x="398" y="504"/>
                </a:lnTo>
                <a:lnTo>
                  <a:pt x="398" y="496"/>
                </a:lnTo>
                <a:lnTo>
                  <a:pt x="398" y="496"/>
                </a:lnTo>
                <a:lnTo>
                  <a:pt x="396" y="488"/>
                </a:lnTo>
                <a:lnTo>
                  <a:pt x="396" y="488"/>
                </a:lnTo>
                <a:lnTo>
                  <a:pt x="390" y="480"/>
                </a:lnTo>
                <a:lnTo>
                  <a:pt x="390" y="480"/>
                </a:lnTo>
                <a:lnTo>
                  <a:pt x="384" y="474"/>
                </a:lnTo>
                <a:lnTo>
                  <a:pt x="384" y="474"/>
                </a:lnTo>
                <a:lnTo>
                  <a:pt x="378" y="460"/>
                </a:lnTo>
                <a:lnTo>
                  <a:pt x="378" y="460"/>
                </a:lnTo>
                <a:lnTo>
                  <a:pt x="376" y="456"/>
                </a:lnTo>
                <a:lnTo>
                  <a:pt x="376" y="456"/>
                </a:lnTo>
                <a:lnTo>
                  <a:pt x="368" y="448"/>
                </a:lnTo>
                <a:lnTo>
                  <a:pt x="368" y="448"/>
                </a:lnTo>
                <a:lnTo>
                  <a:pt x="366" y="444"/>
                </a:lnTo>
                <a:lnTo>
                  <a:pt x="366" y="444"/>
                </a:lnTo>
                <a:lnTo>
                  <a:pt x="362" y="436"/>
                </a:lnTo>
                <a:lnTo>
                  <a:pt x="362" y="436"/>
                </a:lnTo>
                <a:lnTo>
                  <a:pt x="362" y="434"/>
                </a:lnTo>
                <a:lnTo>
                  <a:pt x="364" y="430"/>
                </a:lnTo>
                <a:lnTo>
                  <a:pt x="364" y="430"/>
                </a:lnTo>
                <a:lnTo>
                  <a:pt x="370" y="420"/>
                </a:lnTo>
                <a:lnTo>
                  <a:pt x="370" y="420"/>
                </a:lnTo>
                <a:lnTo>
                  <a:pt x="370" y="420"/>
                </a:lnTo>
                <a:lnTo>
                  <a:pt x="372" y="420"/>
                </a:lnTo>
                <a:lnTo>
                  <a:pt x="372" y="420"/>
                </a:lnTo>
                <a:lnTo>
                  <a:pt x="378" y="422"/>
                </a:lnTo>
                <a:lnTo>
                  <a:pt x="382" y="422"/>
                </a:lnTo>
                <a:lnTo>
                  <a:pt x="382" y="422"/>
                </a:lnTo>
                <a:lnTo>
                  <a:pt x="398" y="414"/>
                </a:lnTo>
                <a:lnTo>
                  <a:pt x="398" y="414"/>
                </a:lnTo>
                <a:lnTo>
                  <a:pt x="408" y="406"/>
                </a:lnTo>
                <a:lnTo>
                  <a:pt x="412" y="398"/>
                </a:lnTo>
                <a:lnTo>
                  <a:pt x="412" y="398"/>
                </a:lnTo>
                <a:lnTo>
                  <a:pt x="420" y="378"/>
                </a:lnTo>
                <a:lnTo>
                  <a:pt x="424" y="362"/>
                </a:lnTo>
                <a:lnTo>
                  <a:pt x="424" y="362"/>
                </a:lnTo>
                <a:lnTo>
                  <a:pt x="426" y="350"/>
                </a:lnTo>
                <a:lnTo>
                  <a:pt x="426" y="342"/>
                </a:lnTo>
                <a:lnTo>
                  <a:pt x="426" y="342"/>
                </a:lnTo>
                <a:lnTo>
                  <a:pt x="424" y="324"/>
                </a:lnTo>
                <a:lnTo>
                  <a:pt x="424" y="324"/>
                </a:lnTo>
                <a:lnTo>
                  <a:pt x="424" y="320"/>
                </a:lnTo>
                <a:lnTo>
                  <a:pt x="424" y="320"/>
                </a:lnTo>
                <a:close/>
              </a:path>
            </a:pathLst>
          </a:custGeom>
          <a:solidFill>
            <a:schemeClr val="tx1">
              <a:lumMod val="95000"/>
              <a:lumOff val="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0"/>
          <p:cNvSpPr>
            <a:spLocks/>
          </p:cNvSpPr>
          <p:nvPr/>
        </p:nvSpPr>
        <p:spPr bwMode="auto">
          <a:xfrm>
            <a:off x="4469420" y="1742476"/>
            <a:ext cx="274320" cy="640080"/>
          </a:xfrm>
          <a:custGeom>
            <a:avLst/>
            <a:gdLst/>
            <a:ahLst/>
            <a:cxnLst>
              <a:cxn ang="0">
                <a:pos x="372" y="1274"/>
              </a:cxn>
              <a:cxn ang="0">
                <a:pos x="356" y="1258"/>
              </a:cxn>
              <a:cxn ang="0">
                <a:pos x="320" y="1246"/>
              </a:cxn>
              <a:cxn ang="0">
                <a:pos x="312" y="1232"/>
              </a:cxn>
              <a:cxn ang="0">
                <a:pos x="308" y="1206"/>
              </a:cxn>
              <a:cxn ang="0">
                <a:pos x="314" y="1182"/>
              </a:cxn>
              <a:cxn ang="0">
                <a:pos x="318" y="1058"/>
              </a:cxn>
              <a:cxn ang="0">
                <a:pos x="344" y="906"/>
              </a:cxn>
              <a:cxn ang="0">
                <a:pos x="362" y="694"/>
              </a:cxn>
              <a:cxn ang="0">
                <a:pos x="372" y="634"/>
              </a:cxn>
              <a:cxn ang="0">
                <a:pos x="378" y="572"/>
              </a:cxn>
              <a:cxn ang="0">
                <a:pos x="386" y="522"/>
              </a:cxn>
              <a:cxn ang="0">
                <a:pos x="380" y="490"/>
              </a:cxn>
              <a:cxn ang="0">
                <a:pos x="380" y="412"/>
              </a:cxn>
              <a:cxn ang="0">
                <a:pos x="342" y="246"/>
              </a:cxn>
              <a:cxn ang="0">
                <a:pos x="300" y="212"/>
              </a:cxn>
              <a:cxn ang="0">
                <a:pos x="270" y="192"/>
              </a:cxn>
              <a:cxn ang="0">
                <a:pos x="250" y="156"/>
              </a:cxn>
              <a:cxn ang="0">
                <a:pos x="266" y="120"/>
              </a:cxn>
              <a:cxn ang="0">
                <a:pos x="278" y="80"/>
              </a:cxn>
              <a:cxn ang="0">
                <a:pos x="266" y="28"/>
              </a:cxn>
              <a:cxn ang="0">
                <a:pos x="174" y="16"/>
              </a:cxn>
              <a:cxn ang="0">
                <a:pos x="158" y="54"/>
              </a:cxn>
              <a:cxn ang="0">
                <a:pos x="152" y="100"/>
              </a:cxn>
              <a:cxn ang="0">
                <a:pos x="162" y="138"/>
              </a:cxn>
              <a:cxn ang="0">
                <a:pos x="146" y="166"/>
              </a:cxn>
              <a:cxn ang="0">
                <a:pos x="74" y="208"/>
              </a:cxn>
              <a:cxn ang="0">
                <a:pos x="38" y="238"/>
              </a:cxn>
              <a:cxn ang="0">
                <a:pos x="26" y="284"/>
              </a:cxn>
              <a:cxn ang="0">
                <a:pos x="4" y="398"/>
              </a:cxn>
              <a:cxn ang="0">
                <a:pos x="6" y="474"/>
              </a:cxn>
              <a:cxn ang="0">
                <a:pos x="20" y="534"/>
              </a:cxn>
              <a:cxn ang="0">
                <a:pos x="30" y="596"/>
              </a:cxn>
              <a:cxn ang="0">
                <a:pos x="54" y="622"/>
              </a:cxn>
              <a:cxn ang="0">
                <a:pos x="70" y="660"/>
              </a:cxn>
              <a:cxn ang="0">
                <a:pos x="66" y="830"/>
              </a:cxn>
              <a:cxn ang="0">
                <a:pos x="64" y="954"/>
              </a:cxn>
              <a:cxn ang="0">
                <a:pos x="60" y="1114"/>
              </a:cxn>
              <a:cxn ang="0">
                <a:pos x="54" y="1178"/>
              </a:cxn>
              <a:cxn ang="0">
                <a:pos x="60" y="1230"/>
              </a:cxn>
              <a:cxn ang="0">
                <a:pos x="70" y="1256"/>
              </a:cxn>
              <a:cxn ang="0">
                <a:pos x="66" y="1286"/>
              </a:cxn>
              <a:cxn ang="0">
                <a:pos x="62" y="1304"/>
              </a:cxn>
              <a:cxn ang="0">
                <a:pos x="90" y="1322"/>
              </a:cxn>
              <a:cxn ang="0">
                <a:pos x="150" y="1310"/>
              </a:cxn>
              <a:cxn ang="0">
                <a:pos x="140" y="1278"/>
              </a:cxn>
              <a:cxn ang="0">
                <a:pos x="138" y="1256"/>
              </a:cxn>
              <a:cxn ang="0">
                <a:pos x="148" y="1236"/>
              </a:cxn>
              <a:cxn ang="0">
                <a:pos x="162" y="1120"/>
              </a:cxn>
              <a:cxn ang="0">
                <a:pos x="176" y="982"/>
              </a:cxn>
              <a:cxn ang="0">
                <a:pos x="194" y="894"/>
              </a:cxn>
              <a:cxn ang="0">
                <a:pos x="200" y="872"/>
              </a:cxn>
              <a:cxn ang="0">
                <a:pos x="204" y="946"/>
              </a:cxn>
              <a:cxn ang="0">
                <a:pos x="208" y="1000"/>
              </a:cxn>
              <a:cxn ang="0">
                <a:pos x="210" y="1088"/>
              </a:cxn>
              <a:cxn ang="0">
                <a:pos x="210" y="1160"/>
              </a:cxn>
              <a:cxn ang="0">
                <a:pos x="208" y="1230"/>
              </a:cxn>
              <a:cxn ang="0">
                <a:pos x="212" y="1244"/>
              </a:cxn>
              <a:cxn ang="0">
                <a:pos x="210" y="1272"/>
              </a:cxn>
              <a:cxn ang="0">
                <a:pos x="264" y="1280"/>
              </a:cxn>
              <a:cxn ang="0">
                <a:pos x="316" y="1292"/>
              </a:cxn>
            </a:cxnLst>
            <a:rect l="0" t="0" r="r" b="b"/>
            <a:pathLst>
              <a:path w="388" h="1322">
                <a:moveTo>
                  <a:pt x="374" y="1284"/>
                </a:moveTo>
                <a:lnTo>
                  <a:pt x="374" y="1284"/>
                </a:lnTo>
                <a:lnTo>
                  <a:pt x="374" y="1282"/>
                </a:lnTo>
                <a:lnTo>
                  <a:pt x="376" y="1282"/>
                </a:lnTo>
                <a:lnTo>
                  <a:pt x="376" y="1282"/>
                </a:lnTo>
                <a:lnTo>
                  <a:pt x="376" y="1276"/>
                </a:lnTo>
                <a:lnTo>
                  <a:pt x="376" y="1276"/>
                </a:lnTo>
                <a:lnTo>
                  <a:pt x="374" y="1276"/>
                </a:lnTo>
                <a:lnTo>
                  <a:pt x="372" y="1276"/>
                </a:lnTo>
                <a:lnTo>
                  <a:pt x="372" y="1276"/>
                </a:lnTo>
                <a:lnTo>
                  <a:pt x="372" y="1274"/>
                </a:lnTo>
                <a:lnTo>
                  <a:pt x="372" y="1274"/>
                </a:lnTo>
                <a:lnTo>
                  <a:pt x="370" y="1274"/>
                </a:lnTo>
                <a:lnTo>
                  <a:pt x="370" y="1274"/>
                </a:lnTo>
                <a:lnTo>
                  <a:pt x="368" y="1272"/>
                </a:lnTo>
                <a:lnTo>
                  <a:pt x="368" y="1272"/>
                </a:lnTo>
                <a:lnTo>
                  <a:pt x="368" y="1268"/>
                </a:lnTo>
                <a:lnTo>
                  <a:pt x="366" y="1264"/>
                </a:lnTo>
                <a:lnTo>
                  <a:pt x="366" y="1264"/>
                </a:lnTo>
                <a:lnTo>
                  <a:pt x="362" y="1260"/>
                </a:lnTo>
                <a:lnTo>
                  <a:pt x="356" y="1258"/>
                </a:lnTo>
                <a:lnTo>
                  <a:pt x="356" y="1258"/>
                </a:lnTo>
                <a:lnTo>
                  <a:pt x="346" y="1256"/>
                </a:lnTo>
                <a:lnTo>
                  <a:pt x="346" y="1256"/>
                </a:lnTo>
                <a:lnTo>
                  <a:pt x="340" y="1254"/>
                </a:lnTo>
                <a:lnTo>
                  <a:pt x="340" y="1254"/>
                </a:lnTo>
                <a:lnTo>
                  <a:pt x="336" y="1252"/>
                </a:lnTo>
                <a:lnTo>
                  <a:pt x="334" y="1252"/>
                </a:lnTo>
                <a:lnTo>
                  <a:pt x="334" y="1252"/>
                </a:lnTo>
                <a:lnTo>
                  <a:pt x="326" y="1252"/>
                </a:lnTo>
                <a:lnTo>
                  <a:pt x="326" y="1252"/>
                </a:lnTo>
                <a:lnTo>
                  <a:pt x="320" y="1246"/>
                </a:lnTo>
                <a:lnTo>
                  <a:pt x="320" y="1246"/>
                </a:lnTo>
                <a:lnTo>
                  <a:pt x="318" y="1244"/>
                </a:lnTo>
                <a:lnTo>
                  <a:pt x="318" y="1244"/>
                </a:lnTo>
                <a:lnTo>
                  <a:pt x="314" y="1238"/>
                </a:lnTo>
                <a:lnTo>
                  <a:pt x="314" y="1238"/>
                </a:lnTo>
                <a:lnTo>
                  <a:pt x="314" y="1238"/>
                </a:lnTo>
                <a:lnTo>
                  <a:pt x="314" y="1238"/>
                </a:lnTo>
                <a:lnTo>
                  <a:pt x="314" y="1238"/>
                </a:lnTo>
                <a:lnTo>
                  <a:pt x="316" y="1238"/>
                </a:lnTo>
                <a:lnTo>
                  <a:pt x="316" y="1236"/>
                </a:lnTo>
                <a:lnTo>
                  <a:pt x="316" y="1236"/>
                </a:lnTo>
                <a:lnTo>
                  <a:pt x="312" y="1232"/>
                </a:lnTo>
                <a:lnTo>
                  <a:pt x="312" y="1232"/>
                </a:lnTo>
                <a:lnTo>
                  <a:pt x="308" y="1228"/>
                </a:lnTo>
                <a:lnTo>
                  <a:pt x="308" y="1228"/>
                </a:lnTo>
                <a:lnTo>
                  <a:pt x="308" y="1226"/>
                </a:lnTo>
                <a:lnTo>
                  <a:pt x="308" y="1226"/>
                </a:lnTo>
                <a:lnTo>
                  <a:pt x="308" y="1218"/>
                </a:lnTo>
                <a:lnTo>
                  <a:pt x="308" y="1218"/>
                </a:lnTo>
                <a:lnTo>
                  <a:pt x="308" y="1208"/>
                </a:lnTo>
                <a:lnTo>
                  <a:pt x="308" y="1208"/>
                </a:lnTo>
                <a:lnTo>
                  <a:pt x="308" y="1206"/>
                </a:lnTo>
                <a:lnTo>
                  <a:pt x="308" y="1206"/>
                </a:lnTo>
                <a:lnTo>
                  <a:pt x="306" y="1204"/>
                </a:lnTo>
                <a:lnTo>
                  <a:pt x="306" y="1204"/>
                </a:lnTo>
                <a:lnTo>
                  <a:pt x="308" y="1198"/>
                </a:lnTo>
                <a:lnTo>
                  <a:pt x="308" y="1198"/>
                </a:lnTo>
                <a:lnTo>
                  <a:pt x="306" y="1196"/>
                </a:lnTo>
                <a:lnTo>
                  <a:pt x="308" y="1196"/>
                </a:lnTo>
                <a:lnTo>
                  <a:pt x="308" y="1196"/>
                </a:lnTo>
                <a:lnTo>
                  <a:pt x="310" y="1190"/>
                </a:lnTo>
                <a:lnTo>
                  <a:pt x="310" y="1190"/>
                </a:lnTo>
                <a:lnTo>
                  <a:pt x="314" y="1182"/>
                </a:lnTo>
                <a:lnTo>
                  <a:pt x="314" y="1182"/>
                </a:lnTo>
                <a:lnTo>
                  <a:pt x="320" y="1166"/>
                </a:lnTo>
                <a:lnTo>
                  <a:pt x="320" y="1166"/>
                </a:lnTo>
                <a:lnTo>
                  <a:pt x="322" y="1152"/>
                </a:lnTo>
                <a:lnTo>
                  <a:pt x="320" y="1142"/>
                </a:lnTo>
                <a:lnTo>
                  <a:pt x="320" y="1142"/>
                </a:lnTo>
                <a:lnTo>
                  <a:pt x="318" y="1114"/>
                </a:lnTo>
                <a:lnTo>
                  <a:pt x="318" y="1114"/>
                </a:lnTo>
                <a:lnTo>
                  <a:pt x="318" y="1104"/>
                </a:lnTo>
                <a:lnTo>
                  <a:pt x="318" y="1094"/>
                </a:lnTo>
                <a:lnTo>
                  <a:pt x="318" y="1094"/>
                </a:lnTo>
                <a:lnTo>
                  <a:pt x="318" y="1058"/>
                </a:lnTo>
                <a:lnTo>
                  <a:pt x="318" y="1058"/>
                </a:lnTo>
                <a:lnTo>
                  <a:pt x="318" y="1030"/>
                </a:lnTo>
                <a:lnTo>
                  <a:pt x="318" y="1030"/>
                </a:lnTo>
                <a:lnTo>
                  <a:pt x="318" y="1016"/>
                </a:lnTo>
                <a:lnTo>
                  <a:pt x="318" y="1016"/>
                </a:lnTo>
                <a:lnTo>
                  <a:pt x="326" y="994"/>
                </a:lnTo>
                <a:lnTo>
                  <a:pt x="326" y="994"/>
                </a:lnTo>
                <a:lnTo>
                  <a:pt x="332" y="966"/>
                </a:lnTo>
                <a:lnTo>
                  <a:pt x="336" y="944"/>
                </a:lnTo>
                <a:lnTo>
                  <a:pt x="336" y="944"/>
                </a:lnTo>
                <a:lnTo>
                  <a:pt x="344" y="906"/>
                </a:lnTo>
                <a:lnTo>
                  <a:pt x="348" y="878"/>
                </a:lnTo>
                <a:lnTo>
                  <a:pt x="348" y="878"/>
                </a:lnTo>
                <a:lnTo>
                  <a:pt x="352" y="846"/>
                </a:lnTo>
                <a:lnTo>
                  <a:pt x="354" y="824"/>
                </a:lnTo>
                <a:lnTo>
                  <a:pt x="354" y="824"/>
                </a:lnTo>
                <a:lnTo>
                  <a:pt x="356" y="788"/>
                </a:lnTo>
                <a:lnTo>
                  <a:pt x="356" y="788"/>
                </a:lnTo>
                <a:lnTo>
                  <a:pt x="358" y="734"/>
                </a:lnTo>
                <a:lnTo>
                  <a:pt x="358" y="734"/>
                </a:lnTo>
                <a:lnTo>
                  <a:pt x="362" y="694"/>
                </a:lnTo>
                <a:lnTo>
                  <a:pt x="362" y="694"/>
                </a:lnTo>
                <a:lnTo>
                  <a:pt x="364" y="674"/>
                </a:lnTo>
                <a:lnTo>
                  <a:pt x="364" y="674"/>
                </a:lnTo>
                <a:lnTo>
                  <a:pt x="366" y="652"/>
                </a:lnTo>
                <a:lnTo>
                  <a:pt x="366" y="652"/>
                </a:lnTo>
                <a:lnTo>
                  <a:pt x="366" y="650"/>
                </a:lnTo>
                <a:lnTo>
                  <a:pt x="366" y="650"/>
                </a:lnTo>
                <a:lnTo>
                  <a:pt x="370" y="648"/>
                </a:lnTo>
                <a:lnTo>
                  <a:pt x="370" y="648"/>
                </a:lnTo>
                <a:lnTo>
                  <a:pt x="372" y="646"/>
                </a:lnTo>
                <a:lnTo>
                  <a:pt x="372" y="646"/>
                </a:lnTo>
                <a:lnTo>
                  <a:pt x="372" y="634"/>
                </a:lnTo>
                <a:lnTo>
                  <a:pt x="372" y="634"/>
                </a:lnTo>
                <a:lnTo>
                  <a:pt x="374" y="604"/>
                </a:lnTo>
                <a:lnTo>
                  <a:pt x="374" y="604"/>
                </a:lnTo>
                <a:lnTo>
                  <a:pt x="376" y="598"/>
                </a:lnTo>
                <a:lnTo>
                  <a:pt x="376" y="598"/>
                </a:lnTo>
                <a:lnTo>
                  <a:pt x="378" y="592"/>
                </a:lnTo>
                <a:lnTo>
                  <a:pt x="378" y="592"/>
                </a:lnTo>
                <a:lnTo>
                  <a:pt x="380" y="584"/>
                </a:lnTo>
                <a:lnTo>
                  <a:pt x="380" y="584"/>
                </a:lnTo>
                <a:lnTo>
                  <a:pt x="380" y="578"/>
                </a:lnTo>
                <a:lnTo>
                  <a:pt x="378" y="572"/>
                </a:lnTo>
                <a:lnTo>
                  <a:pt x="378" y="572"/>
                </a:lnTo>
                <a:lnTo>
                  <a:pt x="376" y="566"/>
                </a:lnTo>
                <a:lnTo>
                  <a:pt x="376" y="558"/>
                </a:lnTo>
                <a:lnTo>
                  <a:pt x="376" y="558"/>
                </a:lnTo>
                <a:lnTo>
                  <a:pt x="376" y="550"/>
                </a:lnTo>
                <a:lnTo>
                  <a:pt x="378" y="546"/>
                </a:lnTo>
                <a:lnTo>
                  <a:pt x="378" y="546"/>
                </a:lnTo>
                <a:lnTo>
                  <a:pt x="380" y="540"/>
                </a:lnTo>
                <a:lnTo>
                  <a:pt x="380" y="540"/>
                </a:lnTo>
                <a:lnTo>
                  <a:pt x="384" y="530"/>
                </a:lnTo>
                <a:lnTo>
                  <a:pt x="386" y="522"/>
                </a:lnTo>
                <a:lnTo>
                  <a:pt x="386" y="522"/>
                </a:lnTo>
                <a:lnTo>
                  <a:pt x="388" y="518"/>
                </a:lnTo>
                <a:lnTo>
                  <a:pt x="388" y="516"/>
                </a:lnTo>
                <a:lnTo>
                  <a:pt x="388" y="516"/>
                </a:lnTo>
                <a:lnTo>
                  <a:pt x="382" y="510"/>
                </a:lnTo>
                <a:lnTo>
                  <a:pt x="382" y="510"/>
                </a:lnTo>
                <a:lnTo>
                  <a:pt x="380" y="504"/>
                </a:lnTo>
                <a:lnTo>
                  <a:pt x="380" y="504"/>
                </a:lnTo>
                <a:lnTo>
                  <a:pt x="380" y="502"/>
                </a:lnTo>
                <a:lnTo>
                  <a:pt x="380" y="502"/>
                </a:lnTo>
                <a:lnTo>
                  <a:pt x="380" y="490"/>
                </a:lnTo>
                <a:lnTo>
                  <a:pt x="380" y="490"/>
                </a:lnTo>
                <a:lnTo>
                  <a:pt x="382" y="480"/>
                </a:lnTo>
                <a:lnTo>
                  <a:pt x="382" y="480"/>
                </a:lnTo>
                <a:lnTo>
                  <a:pt x="382" y="470"/>
                </a:lnTo>
                <a:lnTo>
                  <a:pt x="382" y="470"/>
                </a:lnTo>
                <a:lnTo>
                  <a:pt x="384" y="450"/>
                </a:lnTo>
                <a:lnTo>
                  <a:pt x="384" y="450"/>
                </a:lnTo>
                <a:lnTo>
                  <a:pt x="382" y="426"/>
                </a:lnTo>
                <a:lnTo>
                  <a:pt x="382" y="426"/>
                </a:lnTo>
                <a:lnTo>
                  <a:pt x="380" y="412"/>
                </a:lnTo>
                <a:lnTo>
                  <a:pt x="380" y="412"/>
                </a:lnTo>
                <a:lnTo>
                  <a:pt x="376" y="368"/>
                </a:lnTo>
                <a:lnTo>
                  <a:pt x="376" y="368"/>
                </a:lnTo>
                <a:lnTo>
                  <a:pt x="372" y="326"/>
                </a:lnTo>
                <a:lnTo>
                  <a:pt x="372" y="326"/>
                </a:lnTo>
                <a:lnTo>
                  <a:pt x="368" y="306"/>
                </a:lnTo>
                <a:lnTo>
                  <a:pt x="364" y="288"/>
                </a:lnTo>
                <a:lnTo>
                  <a:pt x="364" y="288"/>
                </a:lnTo>
                <a:lnTo>
                  <a:pt x="356" y="272"/>
                </a:lnTo>
                <a:lnTo>
                  <a:pt x="352" y="260"/>
                </a:lnTo>
                <a:lnTo>
                  <a:pt x="352" y="260"/>
                </a:lnTo>
                <a:lnTo>
                  <a:pt x="342" y="246"/>
                </a:lnTo>
                <a:lnTo>
                  <a:pt x="338" y="240"/>
                </a:lnTo>
                <a:lnTo>
                  <a:pt x="338" y="240"/>
                </a:lnTo>
                <a:lnTo>
                  <a:pt x="326" y="228"/>
                </a:lnTo>
                <a:lnTo>
                  <a:pt x="326" y="228"/>
                </a:lnTo>
                <a:lnTo>
                  <a:pt x="314" y="222"/>
                </a:lnTo>
                <a:lnTo>
                  <a:pt x="314" y="222"/>
                </a:lnTo>
                <a:lnTo>
                  <a:pt x="306" y="216"/>
                </a:lnTo>
                <a:lnTo>
                  <a:pt x="306" y="216"/>
                </a:lnTo>
                <a:lnTo>
                  <a:pt x="304" y="214"/>
                </a:lnTo>
                <a:lnTo>
                  <a:pt x="304" y="214"/>
                </a:lnTo>
                <a:lnTo>
                  <a:pt x="300" y="212"/>
                </a:lnTo>
                <a:lnTo>
                  <a:pt x="300" y="212"/>
                </a:lnTo>
                <a:lnTo>
                  <a:pt x="296" y="208"/>
                </a:lnTo>
                <a:lnTo>
                  <a:pt x="296" y="208"/>
                </a:lnTo>
                <a:lnTo>
                  <a:pt x="292" y="206"/>
                </a:lnTo>
                <a:lnTo>
                  <a:pt x="292" y="206"/>
                </a:lnTo>
                <a:lnTo>
                  <a:pt x="286" y="202"/>
                </a:lnTo>
                <a:lnTo>
                  <a:pt x="286" y="202"/>
                </a:lnTo>
                <a:lnTo>
                  <a:pt x="274" y="194"/>
                </a:lnTo>
                <a:lnTo>
                  <a:pt x="274" y="194"/>
                </a:lnTo>
                <a:lnTo>
                  <a:pt x="270" y="192"/>
                </a:lnTo>
                <a:lnTo>
                  <a:pt x="270" y="192"/>
                </a:lnTo>
                <a:lnTo>
                  <a:pt x="264" y="188"/>
                </a:lnTo>
                <a:lnTo>
                  <a:pt x="264" y="188"/>
                </a:lnTo>
                <a:lnTo>
                  <a:pt x="256" y="184"/>
                </a:lnTo>
                <a:lnTo>
                  <a:pt x="256" y="184"/>
                </a:lnTo>
                <a:lnTo>
                  <a:pt x="254" y="180"/>
                </a:lnTo>
                <a:lnTo>
                  <a:pt x="254" y="180"/>
                </a:lnTo>
                <a:lnTo>
                  <a:pt x="250" y="164"/>
                </a:lnTo>
                <a:lnTo>
                  <a:pt x="250" y="164"/>
                </a:lnTo>
                <a:lnTo>
                  <a:pt x="250" y="160"/>
                </a:lnTo>
                <a:lnTo>
                  <a:pt x="250" y="160"/>
                </a:lnTo>
                <a:lnTo>
                  <a:pt x="250" y="156"/>
                </a:lnTo>
                <a:lnTo>
                  <a:pt x="250" y="156"/>
                </a:lnTo>
                <a:lnTo>
                  <a:pt x="252" y="148"/>
                </a:lnTo>
                <a:lnTo>
                  <a:pt x="252" y="148"/>
                </a:lnTo>
                <a:lnTo>
                  <a:pt x="256" y="142"/>
                </a:lnTo>
                <a:lnTo>
                  <a:pt x="256" y="142"/>
                </a:lnTo>
                <a:lnTo>
                  <a:pt x="262" y="126"/>
                </a:lnTo>
                <a:lnTo>
                  <a:pt x="262" y="126"/>
                </a:lnTo>
                <a:lnTo>
                  <a:pt x="262" y="122"/>
                </a:lnTo>
                <a:lnTo>
                  <a:pt x="262" y="122"/>
                </a:lnTo>
                <a:lnTo>
                  <a:pt x="262" y="122"/>
                </a:lnTo>
                <a:lnTo>
                  <a:pt x="266" y="120"/>
                </a:lnTo>
                <a:lnTo>
                  <a:pt x="268" y="118"/>
                </a:lnTo>
                <a:lnTo>
                  <a:pt x="268" y="118"/>
                </a:lnTo>
                <a:lnTo>
                  <a:pt x="274" y="110"/>
                </a:lnTo>
                <a:lnTo>
                  <a:pt x="274" y="110"/>
                </a:lnTo>
                <a:lnTo>
                  <a:pt x="278" y="98"/>
                </a:lnTo>
                <a:lnTo>
                  <a:pt x="278" y="98"/>
                </a:lnTo>
                <a:lnTo>
                  <a:pt x="280" y="90"/>
                </a:lnTo>
                <a:lnTo>
                  <a:pt x="280" y="90"/>
                </a:lnTo>
                <a:lnTo>
                  <a:pt x="278" y="84"/>
                </a:lnTo>
                <a:lnTo>
                  <a:pt x="278" y="84"/>
                </a:lnTo>
                <a:lnTo>
                  <a:pt x="278" y="80"/>
                </a:lnTo>
                <a:lnTo>
                  <a:pt x="276" y="80"/>
                </a:lnTo>
                <a:lnTo>
                  <a:pt x="274" y="80"/>
                </a:lnTo>
                <a:lnTo>
                  <a:pt x="274" y="80"/>
                </a:lnTo>
                <a:lnTo>
                  <a:pt x="272" y="80"/>
                </a:lnTo>
                <a:lnTo>
                  <a:pt x="272" y="78"/>
                </a:lnTo>
                <a:lnTo>
                  <a:pt x="272" y="78"/>
                </a:lnTo>
                <a:lnTo>
                  <a:pt x="274" y="56"/>
                </a:lnTo>
                <a:lnTo>
                  <a:pt x="274" y="56"/>
                </a:lnTo>
                <a:lnTo>
                  <a:pt x="272" y="40"/>
                </a:lnTo>
                <a:lnTo>
                  <a:pt x="270" y="32"/>
                </a:lnTo>
                <a:lnTo>
                  <a:pt x="266" y="28"/>
                </a:lnTo>
                <a:lnTo>
                  <a:pt x="266" y="28"/>
                </a:lnTo>
                <a:lnTo>
                  <a:pt x="258" y="22"/>
                </a:lnTo>
                <a:lnTo>
                  <a:pt x="248" y="12"/>
                </a:lnTo>
                <a:lnTo>
                  <a:pt x="234" y="4"/>
                </a:lnTo>
                <a:lnTo>
                  <a:pt x="226" y="0"/>
                </a:lnTo>
                <a:lnTo>
                  <a:pt x="220" y="0"/>
                </a:lnTo>
                <a:lnTo>
                  <a:pt x="220" y="0"/>
                </a:lnTo>
                <a:lnTo>
                  <a:pt x="210" y="2"/>
                </a:lnTo>
                <a:lnTo>
                  <a:pt x="200" y="2"/>
                </a:lnTo>
                <a:lnTo>
                  <a:pt x="184" y="8"/>
                </a:lnTo>
                <a:lnTo>
                  <a:pt x="174" y="16"/>
                </a:lnTo>
                <a:lnTo>
                  <a:pt x="168" y="20"/>
                </a:lnTo>
                <a:lnTo>
                  <a:pt x="168" y="20"/>
                </a:lnTo>
                <a:lnTo>
                  <a:pt x="164" y="24"/>
                </a:lnTo>
                <a:lnTo>
                  <a:pt x="162" y="28"/>
                </a:lnTo>
                <a:lnTo>
                  <a:pt x="162" y="34"/>
                </a:lnTo>
                <a:lnTo>
                  <a:pt x="162" y="34"/>
                </a:lnTo>
                <a:lnTo>
                  <a:pt x="162" y="38"/>
                </a:lnTo>
                <a:lnTo>
                  <a:pt x="160" y="42"/>
                </a:lnTo>
                <a:lnTo>
                  <a:pt x="160" y="42"/>
                </a:lnTo>
                <a:lnTo>
                  <a:pt x="158" y="48"/>
                </a:lnTo>
                <a:lnTo>
                  <a:pt x="158" y="54"/>
                </a:lnTo>
                <a:lnTo>
                  <a:pt x="158" y="66"/>
                </a:lnTo>
                <a:lnTo>
                  <a:pt x="158" y="66"/>
                </a:lnTo>
                <a:lnTo>
                  <a:pt x="158" y="68"/>
                </a:lnTo>
                <a:lnTo>
                  <a:pt x="156" y="68"/>
                </a:lnTo>
                <a:lnTo>
                  <a:pt x="156" y="68"/>
                </a:lnTo>
                <a:lnTo>
                  <a:pt x="152" y="70"/>
                </a:lnTo>
                <a:lnTo>
                  <a:pt x="150" y="74"/>
                </a:lnTo>
                <a:lnTo>
                  <a:pt x="150" y="74"/>
                </a:lnTo>
                <a:lnTo>
                  <a:pt x="150" y="92"/>
                </a:lnTo>
                <a:lnTo>
                  <a:pt x="150" y="92"/>
                </a:lnTo>
                <a:lnTo>
                  <a:pt x="152" y="100"/>
                </a:lnTo>
                <a:lnTo>
                  <a:pt x="154" y="108"/>
                </a:lnTo>
                <a:lnTo>
                  <a:pt x="154" y="108"/>
                </a:lnTo>
                <a:lnTo>
                  <a:pt x="160" y="112"/>
                </a:lnTo>
                <a:lnTo>
                  <a:pt x="160" y="112"/>
                </a:lnTo>
                <a:lnTo>
                  <a:pt x="162" y="114"/>
                </a:lnTo>
                <a:lnTo>
                  <a:pt x="162" y="116"/>
                </a:lnTo>
                <a:lnTo>
                  <a:pt x="162" y="116"/>
                </a:lnTo>
                <a:lnTo>
                  <a:pt x="162" y="122"/>
                </a:lnTo>
                <a:lnTo>
                  <a:pt x="162" y="122"/>
                </a:lnTo>
                <a:lnTo>
                  <a:pt x="162" y="138"/>
                </a:lnTo>
                <a:lnTo>
                  <a:pt x="162" y="138"/>
                </a:lnTo>
                <a:lnTo>
                  <a:pt x="160" y="140"/>
                </a:lnTo>
                <a:lnTo>
                  <a:pt x="160" y="142"/>
                </a:lnTo>
                <a:lnTo>
                  <a:pt x="160" y="142"/>
                </a:lnTo>
                <a:lnTo>
                  <a:pt x="158" y="144"/>
                </a:lnTo>
                <a:lnTo>
                  <a:pt x="158" y="144"/>
                </a:lnTo>
                <a:lnTo>
                  <a:pt x="152" y="156"/>
                </a:lnTo>
                <a:lnTo>
                  <a:pt x="152" y="156"/>
                </a:lnTo>
                <a:lnTo>
                  <a:pt x="148" y="162"/>
                </a:lnTo>
                <a:lnTo>
                  <a:pt x="148" y="162"/>
                </a:lnTo>
                <a:lnTo>
                  <a:pt x="146" y="166"/>
                </a:lnTo>
                <a:lnTo>
                  <a:pt x="146" y="166"/>
                </a:lnTo>
                <a:lnTo>
                  <a:pt x="144" y="168"/>
                </a:lnTo>
                <a:lnTo>
                  <a:pt x="144" y="168"/>
                </a:lnTo>
                <a:lnTo>
                  <a:pt x="140" y="170"/>
                </a:lnTo>
                <a:lnTo>
                  <a:pt x="140" y="170"/>
                </a:lnTo>
                <a:lnTo>
                  <a:pt x="122" y="178"/>
                </a:lnTo>
                <a:lnTo>
                  <a:pt x="122" y="178"/>
                </a:lnTo>
                <a:lnTo>
                  <a:pt x="106" y="186"/>
                </a:lnTo>
                <a:lnTo>
                  <a:pt x="106" y="186"/>
                </a:lnTo>
                <a:lnTo>
                  <a:pt x="92" y="196"/>
                </a:lnTo>
                <a:lnTo>
                  <a:pt x="92" y="196"/>
                </a:lnTo>
                <a:lnTo>
                  <a:pt x="74" y="208"/>
                </a:lnTo>
                <a:lnTo>
                  <a:pt x="74" y="208"/>
                </a:lnTo>
                <a:lnTo>
                  <a:pt x="66" y="214"/>
                </a:lnTo>
                <a:lnTo>
                  <a:pt x="66" y="214"/>
                </a:lnTo>
                <a:lnTo>
                  <a:pt x="52" y="224"/>
                </a:lnTo>
                <a:lnTo>
                  <a:pt x="52" y="224"/>
                </a:lnTo>
                <a:lnTo>
                  <a:pt x="50" y="228"/>
                </a:lnTo>
                <a:lnTo>
                  <a:pt x="50" y="228"/>
                </a:lnTo>
                <a:lnTo>
                  <a:pt x="46" y="230"/>
                </a:lnTo>
                <a:lnTo>
                  <a:pt x="46" y="230"/>
                </a:lnTo>
                <a:lnTo>
                  <a:pt x="38" y="238"/>
                </a:lnTo>
                <a:lnTo>
                  <a:pt x="38" y="238"/>
                </a:lnTo>
                <a:lnTo>
                  <a:pt x="34" y="244"/>
                </a:lnTo>
                <a:lnTo>
                  <a:pt x="30" y="252"/>
                </a:lnTo>
                <a:lnTo>
                  <a:pt x="30" y="252"/>
                </a:lnTo>
                <a:lnTo>
                  <a:pt x="26" y="262"/>
                </a:lnTo>
                <a:lnTo>
                  <a:pt x="26" y="262"/>
                </a:lnTo>
                <a:lnTo>
                  <a:pt x="26" y="274"/>
                </a:lnTo>
                <a:lnTo>
                  <a:pt x="26" y="274"/>
                </a:lnTo>
                <a:lnTo>
                  <a:pt x="26" y="280"/>
                </a:lnTo>
                <a:lnTo>
                  <a:pt x="26" y="280"/>
                </a:lnTo>
                <a:lnTo>
                  <a:pt x="26" y="284"/>
                </a:lnTo>
                <a:lnTo>
                  <a:pt x="26" y="284"/>
                </a:lnTo>
                <a:lnTo>
                  <a:pt x="24" y="294"/>
                </a:lnTo>
                <a:lnTo>
                  <a:pt x="24" y="294"/>
                </a:lnTo>
                <a:lnTo>
                  <a:pt x="18" y="320"/>
                </a:lnTo>
                <a:lnTo>
                  <a:pt x="18" y="320"/>
                </a:lnTo>
                <a:lnTo>
                  <a:pt x="12" y="346"/>
                </a:lnTo>
                <a:lnTo>
                  <a:pt x="12" y="346"/>
                </a:lnTo>
                <a:lnTo>
                  <a:pt x="10" y="358"/>
                </a:lnTo>
                <a:lnTo>
                  <a:pt x="10" y="358"/>
                </a:lnTo>
                <a:lnTo>
                  <a:pt x="8" y="376"/>
                </a:lnTo>
                <a:lnTo>
                  <a:pt x="8" y="376"/>
                </a:lnTo>
                <a:lnTo>
                  <a:pt x="4" y="398"/>
                </a:lnTo>
                <a:lnTo>
                  <a:pt x="4" y="398"/>
                </a:lnTo>
                <a:lnTo>
                  <a:pt x="2" y="424"/>
                </a:lnTo>
                <a:lnTo>
                  <a:pt x="2" y="424"/>
                </a:lnTo>
                <a:lnTo>
                  <a:pt x="0" y="430"/>
                </a:lnTo>
                <a:lnTo>
                  <a:pt x="0" y="436"/>
                </a:lnTo>
                <a:lnTo>
                  <a:pt x="0" y="436"/>
                </a:lnTo>
                <a:lnTo>
                  <a:pt x="0" y="444"/>
                </a:lnTo>
                <a:lnTo>
                  <a:pt x="2" y="454"/>
                </a:lnTo>
                <a:lnTo>
                  <a:pt x="2" y="454"/>
                </a:lnTo>
                <a:lnTo>
                  <a:pt x="4" y="464"/>
                </a:lnTo>
                <a:lnTo>
                  <a:pt x="6" y="474"/>
                </a:lnTo>
                <a:lnTo>
                  <a:pt x="6" y="474"/>
                </a:lnTo>
                <a:lnTo>
                  <a:pt x="14" y="486"/>
                </a:lnTo>
                <a:lnTo>
                  <a:pt x="14" y="486"/>
                </a:lnTo>
                <a:lnTo>
                  <a:pt x="16" y="494"/>
                </a:lnTo>
                <a:lnTo>
                  <a:pt x="16" y="494"/>
                </a:lnTo>
                <a:lnTo>
                  <a:pt x="22" y="516"/>
                </a:lnTo>
                <a:lnTo>
                  <a:pt x="22" y="516"/>
                </a:lnTo>
                <a:lnTo>
                  <a:pt x="22" y="522"/>
                </a:lnTo>
                <a:lnTo>
                  <a:pt x="22" y="522"/>
                </a:lnTo>
                <a:lnTo>
                  <a:pt x="20" y="534"/>
                </a:lnTo>
                <a:lnTo>
                  <a:pt x="20" y="534"/>
                </a:lnTo>
                <a:lnTo>
                  <a:pt x="18" y="538"/>
                </a:lnTo>
                <a:lnTo>
                  <a:pt x="18" y="538"/>
                </a:lnTo>
                <a:lnTo>
                  <a:pt x="20" y="552"/>
                </a:lnTo>
                <a:lnTo>
                  <a:pt x="20" y="552"/>
                </a:lnTo>
                <a:lnTo>
                  <a:pt x="24" y="568"/>
                </a:lnTo>
                <a:lnTo>
                  <a:pt x="24" y="568"/>
                </a:lnTo>
                <a:lnTo>
                  <a:pt x="28" y="584"/>
                </a:lnTo>
                <a:lnTo>
                  <a:pt x="28" y="584"/>
                </a:lnTo>
                <a:lnTo>
                  <a:pt x="30" y="588"/>
                </a:lnTo>
                <a:lnTo>
                  <a:pt x="30" y="596"/>
                </a:lnTo>
                <a:lnTo>
                  <a:pt x="30" y="596"/>
                </a:lnTo>
                <a:lnTo>
                  <a:pt x="34" y="610"/>
                </a:lnTo>
                <a:lnTo>
                  <a:pt x="34" y="610"/>
                </a:lnTo>
                <a:lnTo>
                  <a:pt x="34" y="618"/>
                </a:lnTo>
                <a:lnTo>
                  <a:pt x="34" y="618"/>
                </a:lnTo>
                <a:lnTo>
                  <a:pt x="36" y="620"/>
                </a:lnTo>
                <a:lnTo>
                  <a:pt x="38" y="620"/>
                </a:lnTo>
                <a:lnTo>
                  <a:pt x="38" y="620"/>
                </a:lnTo>
                <a:lnTo>
                  <a:pt x="44" y="622"/>
                </a:lnTo>
                <a:lnTo>
                  <a:pt x="44" y="622"/>
                </a:lnTo>
                <a:lnTo>
                  <a:pt x="54" y="622"/>
                </a:lnTo>
                <a:lnTo>
                  <a:pt x="54" y="622"/>
                </a:lnTo>
                <a:lnTo>
                  <a:pt x="56" y="622"/>
                </a:lnTo>
                <a:lnTo>
                  <a:pt x="58" y="622"/>
                </a:lnTo>
                <a:lnTo>
                  <a:pt x="58" y="622"/>
                </a:lnTo>
                <a:lnTo>
                  <a:pt x="60" y="622"/>
                </a:lnTo>
                <a:lnTo>
                  <a:pt x="60" y="622"/>
                </a:lnTo>
                <a:lnTo>
                  <a:pt x="62" y="630"/>
                </a:lnTo>
                <a:lnTo>
                  <a:pt x="62" y="630"/>
                </a:lnTo>
                <a:lnTo>
                  <a:pt x="68" y="648"/>
                </a:lnTo>
                <a:lnTo>
                  <a:pt x="68" y="648"/>
                </a:lnTo>
                <a:lnTo>
                  <a:pt x="70" y="660"/>
                </a:lnTo>
                <a:lnTo>
                  <a:pt x="70" y="660"/>
                </a:lnTo>
                <a:lnTo>
                  <a:pt x="70" y="678"/>
                </a:lnTo>
                <a:lnTo>
                  <a:pt x="70" y="678"/>
                </a:lnTo>
                <a:lnTo>
                  <a:pt x="70" y="714"/>
                </a:lnTo>
                <a:lnTo>
                  <a:pt x="70" y="714"/>
                </a:lnTo>
                <a:lnTo>
                  <a:pt x="72" y="750"/>
                </a:lnTo>
                <a:lnTo>
                  <a:pt x="72" y="750"/>
                </a:lnTo>
                <a:lnTo>
                  <a:pt x="70" y="786"/>
                </a:lnTo>
                <a:lnTo>
                  <a:pt x="70" y="786"/>
                </a:lnTo>
                <a:lnTo>
                  <a:pt x="68" y="808"/>
                </a:lnTo>
                <a:lnTo>
                  <a:pt x="68" y="808"/>
                </a:lnTo>
                <a:lnTo>
                  <a:pt x="66" y="830"/>
                </a:lnTo>
                <a:lnTo>
                  <a:pt x="66" y="830"/>
                </a:lnTo>
                <a:lnTo>
                  <a:pt x="66" y="864"/>
                </a:lnTo>
                <a:lnTo>
                  <a:pt x="66" y="864"/>
                </a:lnTo>
                <a:lnTo>
                  <a:pt x="64" y="890"/>
                </a:lnTo>
                <a:lnTo>
                  <a:pt x="64" y="890"/>
                </a:lnTo>
                <a:lnTo>
                  <a:pt x="64" y="916"/>
                </a:lnTo>
                <a:lnTo>
                  <a:pt x="64" y="916"/>
                </a:lnTo>
                <a:lnTo>
                  <a:pt x="64" y="940"/>
                </a:lnTo>
                <a:lnTo>
                  <a:pt x="64" y="940"/>
                </a:lnTo>
                <a:lnTo>
                  <a:pt x="64" y="954"/>
                </a:lnTo>
                <a:lnTo>
                  <a:pt x="64" y="954"/>
                </a:lnTo>
                <a:lnTo>
                  <a:pt x="64" y="972"/>
                </a:lnTo>
                <a:lnTo>
                  <a:pt x="64" y="972"/>
                </a:lnTo>
                <a:lnTo>
                  <a:pt x="64" y="1010"/>
                </a:lnTo>
                <a:lnTo>
                  <a:pt x="64" y="1010"/>
                </a:lnTo>
                <a:lnTo>
                  <a:pt x="62" y="1040"/>
                </a:lnTo>
                <a:lnTo>
                  <a:pt x="62" y="1040"/>
                </a:lnTo>
                <a:lnTo>
                  <a:pt x="62" y="1066"/>
                </a:lnTo>
                <a:lnTo>
                  <a:pt x="62" y="1066"/>
                </a:lnTo>
                <a:lnTo>
                  <a:pt x="60" y="1088"/>
                </a:lnTo>
                <a:lnTo>
                  <a:pt x="60" y="1088"/>
                </a:lnTo>
                <a:lnTo>
                  <a:pt x="60" y="1114"/>
                </a:lnTo>
                <a:lnTo>
                  <a:pt x="60" y="1114"/>
                </a:lnTo>
                <a:lnTo>
                  <a:pt x="58" y="1138"/>
                </a:lnTo>
                <a:lnTo>
                  <a:pt x="58" y="1138"/>
                </a:lnTo>
                <a:lnTo>
                  <a:pt x="58" y="1152"/>
                </a:lnTo>
                <a:lnTo>
                  <a:pt x="58" y="1152"/>
                </a:lnTo>
                <a:lnTo>
                  <a:pt x="58" y="1160"/>
                </a:lnTo>
                <a:lnTo>
                  <a:pt x="58" y="1160"/>
                </a:lnTo>
                <a:lnTo>
                  <a:pt x="56" y="1166"/>
                </a:lnTo>
                <a:lnTo>
                  <a:pt x="56" y="1166"/>
                </a:lnTo>
                <a:lnTo>
                  <a:pt x="54" y="1178"/>
                </a:lnTo>
                <a:lnTo>
                  <a:pt x="54" y="1178"/>
                </a:lnTo>
                <a:lnTo>
                  <a:pt x="50" y="1198"/>
                </a:lnTo>
                <a:lnTo>
                  <a:pt x="50" y="1198"/>
                </a:lnTo>
                <a:lnTo>
                  <a:pt x="48" y="1210"/>
                </a:lnTo>
                <a:lnTo>
                  <a:pt x="48" y="1210"/>
                </a:lnTo>
                <a:lnTo>
                  <a:pt x="50" y="1216"/>
                </a:lnTo>
                <a:lnTo>
                  <a:pt x="54" y="1220"/>
                </a:lnTo>
                <a:lnTo>
                  <a:pt x="54" y="1220"/>
                </a:lnTo>
                <a:lnTo>
                  <a:pt x="56" y="1224"/>
                </a:lnTo>
                <a:lnTo>
                  <a:pt x="56" y="1224"/>
                </a:lnTo>
                <a:lnTo>
                  <a:pt x="60" y="1230"/>
                </a:lnTo>
                <a:lnTo>
                  <a:pt x="60" y="1230"/>
                </a:lnTo>
                <a:lnTo>
                  <a:pt x="60" y="1232"/>
                </a:lnTo>
                <a:lnTo>
                  <a:pt x="60" y="1234"/>
                </a:lnTo>
                <a:lnTo>
                  <a:pt x="60" y="1234"/>
                </a:lnTo>
                <a:lnTo>
                  <a:pt x="60" y="1240"/>
                </a:lnTo>
                <a:lnTo>
                  <a:pt x="60" y="1240"/>
                </a:lnTo>
                <a:lnTo>
                  <a:pt x="64" y="1254"/>
                </a:lnTo>
                <a:lnTo>
                  <a:pt x="64" y="1254"/>
                </a:lnTo>
                <a:lnTo>
                  <a:pt x="66" y="1256"/>
                </a:lnTo>
                <a:lnTo>
                  <a:pt x="68" y="1256"/>
                </a:lnTo>
                <a:lnTo>
                  <a:pt x="68" y="1256"/>
                </a:lnTo>
                <a:lnTo>
                  <a:pt x="70" y="1256"/>
                </a:lnTo>
                <a:lnTo>
                  <a:pt x="70" y="1258"/>
                </a:lnTo>
                <a:lnTo>
                  <a:pt x="70" y="1258"/>
                </a:lnTo>
                <a:lnTo>
                  <a:pt x="68" y="1272"/>
                </a:lnTo>
                <a:lnTo>
                  <a:pt x="68" y="1272"/>
                </a:lnTo>
                <a:lnTo>
                  <a:pt x="68" y="1274"/>
                </a:lnTo>
                <a:lnTo>
                  <a:pt x="70" y="1276"/>
                </a:lnTo>
                <a:lnTo>
                  <a:pt x="70" y="1276"/>
                </a:lnTo>
                <a:lnTo>
                  <a:pt x="70" y="1278"/>
                </a:lnTo>
                <a:lnTo>
                  <a:pt x="70" y="1278"/>
                </a:lnTo>
                <a:lnTo>
                  <a:pt x="66" y="1286"/>
                </a:lnTo>
                <a:lnTo>
                  <a:pt x="66" y="1286"/>
                </a:lnTo>
                <a:lnTo>
                  <a:pt x="66" y="1290"/>
                </a:lnTo>
                <a:lnTo>
                  <a:pt x="64" y="1292"/>
                </a:lnTo>
                <a:lnTo>
                  <a:pt x="64" y="1292"/>
                </a:lnTo>
                <a:lnTo>
                  <a:pt x="62" y="1296"/>
                </a:lnTo>
                <a:lnTo>
                  <a:pt x="64" y="1298"/>
                </a:lnTo>
                <a:lnTo>
                  <a:pt x="64" y="1298"/>
                </a:lnTo>
                <a:lnTo>
                  <a:pt x="64" y="1300"/>
                </a:lnTo>
                <a:lnTo>
                  <a:pt x="64" y="1300"/>
                </a:lnTo>
                <a:lnTo>
                  <a:pt x="64" y="1300"/>
                </a:lnTo>
                <a:lnTo>
                  <a:pt x="62" y="1304"/>
                </a:lnTo>
                <a:lnTo>
                  <a:pt x="62" y="1304"/>
                </a:lnTo>
                <a:lnTo>
                  <a:pt x="62" y="1308"/>
                </a:lnTo>
                <a:lnTo>
                  <a:pt x="62" y="1308"/>
                </a:lnTo>
                <a:lnTo>
                  <a:pt x="62" y="1310"/>
                </a:lnTo>
                <a:lnTo>
                  <a:pt x="64" y="1314"/>
                </a:lnTo>
                <a:lnTo>
                  <a:pt x="64" y="1314"/>
                </a:lnTo>
                <a:lnTo>
                  <a:pt x="68" y="1318"/>
                </a:lnTo>
                <a:lnTo>
                  <a:pt x="70" y="1322"/>
                </a:lnTo>
                <a:lnTo>
                  <a:pt x="70" y="1322"/>
                </a:lnTo>
                <a:lnTo>
                  <a:pt x="78" y="1322"/>
                </a:lnTo>
                <a:lnTo>
                  <a:pt x="78" y="1322"/>
                </a:lnTo>
                <a:lnTo>
                  <a:pt x="90" y="1322"/>
                </a:lnTo>
                <a:lnTo>
                  <a:pt x="90" y="1322"/>
                </a:lnTo>
                <a:lnTo>
                  <a:pt x="120" y="1318"/>
                </a:lnTo>
                <a:lnTo>
                  <a:pt x="120" y="1318"/>
                </a:lnTo>
                <a:lnTo>
                  <a:pt x="134" y="1316"/>
                </a:lnTo>
                <a:lnTo>
                  <a:pt x="134" y="1316"/>
                </a:lnTo>
                <a:lnTo>
                  <a:pt x="146" y="1314"/>
                </a:lnTo>
                <a:lnTo>
                  <a:pt x="146" y="1314"/>
                </a:lnTo>
                <a:lnTo>
                  <a:pt x="148" y="1314"/>
                </a:lnTo>
                <a:lnTo>
                  <a:pt x="148" y="1312"/>
                </a:lnTo>
                <a:lnTo>
                  <a:pt x="148" y="1312"/>
                </a:lnTo>
                <a:lnTo>
                  <a:pt x="150" y="1310"/>
                </a:lnTo>
                <a:lnTo>
                  <a:pt x="150" y="1306"/>
                </a:lnTo>
                <a:lnTo>
                  <a:pt x="150" y="1306"/>
                </a:lnTo>
                <a:lnTo>
                  <a:pt x="148" y="1300"/>
                </a:lnTo>
                <a:lnTo>
                  <a:pt x="148" y="1300"/>
                </a:lnTo>
                <a:lnTo>
                  <a:pt x="144" y="1298"/>
                </a:lnTo>
                <a:lnTo>
                  <a:pt x="144" y="1298"/>
                </a:lnTo>
                <a:lnTo>
                  <a:pt x="144" y="1296"/>
                </a:lnTo>
                <a:lnTo>
                  <a:pt x="144" y="1292"/>
                </a:lnTo>
                <a:lnTo>
                  <a:pt x="144" y="1292"/>
                </a:lnTo>
                <a:lnTo>
                  <a:pt x="144" y="1284"/>
                </a:lnTo>
                <a:lnTo>
                  <a:pt x="140" y="1278"/>
                </a:lnTo>
                <a:lnTo>
                  <a:pt x="140" y="1278"/>
                </a:lnTo>
                <a:lnTo>
                  <a:pt x="136" y="1270"/>
                </a:lnTo>
                <a:lnTo>
                  <a:pt x="136" y="1270"/>
                </a:lnTo>
                <a:lnTo>
                  <a:pt x="136" y="1264"/>
                </a:lnTo>
                <a:lnTo>
                  <a:pt x="136" y="1264"/>
                </a:lnTo>
                <a:lnTo>
                  <a:pt x="134" y="1258"/>
                </a:lnTo>
                <a:lnTo>
                  <a:pt x="134" y="1258"/>
                </a:lnTo>
                <a:lnTo>
                  <a:pt x="136" y="1256"/>
                </a:lnTo>
                <a:lnTo>
                  <a:pt x="136" y="1256"/>
                </a:lnTo>
                <a:lnTo>
                  <a:pt x="136" y="1256"/>
                </a:lnTo>
                <a:lnTo>
                  <a:pt x="138" y="1256"/>
                </a:lnTo>
                <a:lnTo>
                  <a:pt x="138" y="1256"/>
                </a:lnTo>
                <a:lnTo>
                  <a:pt x="142" y="1252"/>
                </a:lnTo>
                <a:lnTo>
                  <a:pt x="142" y="1252"/>
                </a:lnTo>
                <a:lnTo>
                  <a:pt x="144" y="1246"/>
                </a:lnTo>
                <a:lnTo>
                  <a:pt x="144" y="1246"/>
                </a:lnTo>
                <a:lnTo>
                  <a:pt x="148" y="1240"/>
                </a:lnTo>
                <a:lnTo>
                  <a:pt x="148" y="1240"/>
                </a:lnTo>
                <a:lnTo>
                  <a:pt x="148" y="1238"/>
                </a:lnTo>
                <a:lnTo>
                  <a:pt x="148" y="1238"/>
                </a:lnTo>
                <a:lnTo>
                  <a:pt x="148" y="1238"/>
                </a:lnTo>
                <a:lnTo>
                  <a:pt x="148" y="1236"/>
                </a:lnTo>
                <a:lnTo>
                  <a:pt x="150" y="1234"/>
                </a:lnTo>
                <a:lnTo>
                  <a:pt x="150" y="1234"/>
                </a:lnTo>
                <a:lnTo>
                  <a:pt x="156" y="1220"/>
                </a:lnTo>
                <a:lnTo>
                  <a:pt x="156" y="1220"/>
                </a:lnTo>
                <a:lnTo>
                  <a:pt x="158" y="1208"/>
                </a:lnTo>
                <a:lnTo>
                  <a:pt x="158" y="1208"/>
                </a:lnTo>
                <a:lnTo>
                  <a:pt x="160" y="1190"/>
                </a:lnTo>
                <a:lnTo>
                  <a:pt x="160" y="1190"/>
                </a:lnTo>
                <a:lnTo>
                  <a:pt x="160" y="1156"/>
                </a:lnTo>
                <a:lnTo>
                  <a:pt x="160" y="1156"/>
                </a:lnTo>
                <a:lnTo>
                  <a:pt x="162" y="1120"/>
                </a:lnTo>
                <a:lnTo>
                  <a:pt x="162" y="1120"/>
                </a:lnTo>
                <a:lnTo>
                  <a:pt x="166" y="1082"/>
                </a:lnTo>
                <a:lnTo>
                  <a:pt x="166" y="1082"/>
                </a:lnTo>
                <a:lnTo>
                  <a:pt x="168" y="1056"/>
                </a:lnTo>
                <a:lnTo>
                  <a:pt x="168" y="1056"/>
                </a:lnTo>
                <a:lnTo>
                  <a:pt x="170" y="1036"/>
                </a:lnTo>
                <a:lnTo>
                  <a:pt x="170" y="1036"/>
                </a:lnTo>
                <a:lnTo>
                  <a:pt x="174" y="1012"/>
                </a:lnTo>
                <a:lnTo>
                  <a:pt x="174" y="1012"/>
                </a:lnTo>
                <a:lnTo>
                  <a:pt x="176" y="982"/>
                </a:lnTo>
                <a:lnTo>
                  <a:pt x="176" y="982"/>
                </a:lnTo>
                <a:lnTo>
                  <a:pt x="180" y="956"/>
                </a:lnTo>
                <a:lnTo>
                  <a:pt x="180" y="956"/>
                </a:lnTo>
                <a:lnTo>
                  <a:pt x="184" y="930"/>
                </a:lnTo>
                <a:lnTo>
                  <a:pt x="184" y="930"/>
                </a:lnTo>
                <a:lnTo>
                  <a:pt x="186" y="922"/>
                </a:lnTo>
                <a:lnTo>
                  <a:pt x="186" y="922"/>
                </a:lnTo>
                <a:lnTo>
                  <a:pt x="190" y="908"/>
                </a:lnTo>
                <a:lnTo>
                  <a:pt x="190" y="908"/>
                </a:lnTo>
                <a:lnTo>
                  <a:pt x="192" y="902"/>
                </a:lnTo>
                <a:lnTo>
                  <a:pt x="192" y="902"/>
                </a:lnTo>
                <a:lnTo>
                  <a:pt x="194" y="894"/>
                </a:lnTo>
                <a:lnTo>
                  <a:pt x="194" y="894"/>
                </a:lnTo>
                <a:lnTo>
                  <a:pt x="196" y="886"/>
                </a:lnTo>
                <a:lnTo>
                  <a:pt x="196" y="886"/>
                </a:lnTo>
                <a:lnTo>
                  <a:pt x="196" y="882"/>
                </a:lnTo>
                <a:lnTo>
                  <a:pt x="196" y="882"/>
                </a:lnTo>
                <a:lnTo>
                  <a:pt x="198" y="878"/>
                </a:lnTo>
                <a:lnTo>
                  <a:pt x="198" y="878"/>
                </a:lnTo>
                <a:lnTo>
                  <a:pt x="200" y="870"/>
                </a:lnTo>
                <a:lnTo>
                  <a:pt x="200" y="870"/>
                </a:lnTo>
                <a:lnTo>
                  <a:pt x="200" y="870"/>
                </a:lnTo>
                <a:lnTo>
                  <a:pt x="200" y="872"/>
                </a:lnTo>
                <a:lnTo>
                  <a:pt x="200" y="872"/>
                </a:lnTo>
                <a:lnTo>
                  <a:pt x="202" y="886"/>
                </a:lnTo>
                <a:lnTo>
                  <a:pt x="202" y="886"/>
                </a:lnTo>
                <a:lnTo>
                  <a:pt x="204" y="906"/>
                </a:lnTo>
                <a:lnTo>
                  <a:pt x="204" y="906"/>
                </a:lnTo>
                <a:lnTo>
                  <a:pt x="204" y="916"/>
                </a:lnTo>
                <a:lnTo>
                  <a:pt x="204" y="916"/>
                </a:lnTo>
                <a:lnTo>
                  <a:pt x="204" y="932"/>
                </a:lnTo>
                <a:lnTo>
                  <a:pt x="204" y="932"/>
                </a:lnTo>
                <a:lnTo>
                  <a:pt x="204" y="946"/>
                </a:lnTo>
                <a:lnTo>
                  <a:pt x="204" y="946"/>
                </a:lnTo>
                <a:lnTo>
                  <a:pt x="208" y="958"/>
                </a:lnTo>
                <a:lnTo>
                  <a:pt x="208" y="958"/>
                </a:lnTo>
                <a:lnTo>
                  <a:pt x="208" y="964"/>
                </a:lnTo>
                <a:lnTo>
                  <a:pt x="208" y="964"/>
                </a:lnTo>
                <a:lnTo>
                  <a:pt x="208" y="972"/>
                </a:lnTo>
                <a:lnTo>
                  <a:pt x="208" y="972"/>
                </a:lnTo>
                <a:lnTo>
                  <a:pt x="208" y="982"/>
                </a:lnTo>
                <a:lnTo>
                  <a:pt x="208" y="982"/>
                </a:lnTo>
                <a:lnTo>
                  <a:pt x="208" y="990"/>
                </a:lnTo>
                <a:lnTo>
                  <a:pt x="208" y="990"/>
                </a:lnTo>
                <a:lnTo>
                  <a:pt x="208" y="1000"/>
                </a:lnTo>
                <a:lnTo>
                  <a:pt x="208" y="1000"/>
                </a:lnTo>
                <a:lnTo>
                  <a:pt x="208" y="1022"/>
                </a:lnTo>
                <a:lnTo>
                  <a:pt x="208" y="1022"/>
                </a:lnTo>
                <a:lnTo>
                  <a:pt x="208" y="1046"/>
                </a:lnTo>
                <a:lnTo>
                  <a:pt x="208" y="1046"/>
                </a:lnTo>
                <a:lnTo>
                  <a:pt x="210" y="1064"/>
                </a:lnTo>
                <a:lnTo>
                  <a:pt x="210" y="1064"/>
                </a:lnTo>
                <a:lnTo>
                  <a:pt x="210" y="1076"/>
                </a:lnTo>
                <a:lnTo>
                  <a:pt x="210" y="1076"/>
                </a:lnTo>
                <a:lnTo>
                  <a:pt x="210" y="1088"/>
                </a:lnTo>
                <a:lnTo>
                  <a:pt x="210" y="1088"/>
                </a:lnTo>
                <a:lnTo>
                  <a:pt x="210" y="1098"/>
                </a:lnTo>
                <a:lnTo>
                  <a:pt x="210" y="1098"/>
                </a:lnTo>
                <a:lnTo>
                  <a:pt x="212" y="1104"/>
                </a:lnTo>
                <a:lnTo>
                  <a:pt x="212" y="1104"/>
                </a:lnTo>
                <a:lnTo>
                  <a:pt x="210" y="1126"/>
                </a:lnTo>
                <a:lnTo>
                  <a:pt x="210" y="1126"/>
                </a:lnTo>
                <a:lnTo>
                  <a:pt x="212" y="1138"/>
                </a:lnTo>
                <a:lnTo>
                  <a:pt x="212" y="1138"/>
                </a:lnTo>
                <a:lnTo>
                  <a:pt x="210" y="1144"/>
                </a:lnTo>
                <a:lnTo>
                  <a:pt x="210" y="1144"/>
                </a:lnTo>
                <a:lnTo>
                  <a:pt x="210" y="1160"/>
                </a:lnTo>
                <a:lnTo>
                  <a:pt x="210" y="1160"/>
                </a:lnTo>
                <a:lnTo>
                  <a:pt x="208" y="1184"/>
                </a:lnTo>
                <a:lnTo>
                  <a:pt x="208" y="1184"/>
                </a:lnTo>
                <a:lnTo>
                  <a:pt x="208" y="1200"/>
                </a:lnTo>
                <a:lnTo>
                  <a:pt x="208" y="1200"/>
                </a:lnTo>
                <a:lnTo>
                  <a:pt x="210" y="1212"/>
                </a:lnTo>
                <a:lnTo>
                  <a:pt x="210" y="1212"/>
                </a:lnTo>
                <a:lnTo>
                  <a:pt x="208" y="1216"/>
                </a:lnTo>
                <a:lnTo>
                  <a:pt x="208" y="1216"/>
                </a:lnTo>
                <a:lnTo>
                  <a:pt x="208" y="1230"/>
                </a:lnTo>
                <a:lnTo>
                  <a:pt x="208" y="1230"/>
                </a:lnTo>
                <a:lnTo>
                  <a:pt x="208" y="1234"/>
                </a:lnTo>
                <a:lnTo>
                  <a:pt x="210" y="1236"/>
                </a:lnTo>
                <a:lnTo>
                  <a:pt x="210" y="1236"/>
                </a:lnTo>
                <a:lnTo>
                  <a:pt x="212" y="1236"/>
                </a:lnTo>
                <a:lnTo>
                  <a:pt x="212" y="1238"/>
                </a:lnTo>
                <a:lnTo>
                  <a:pt x="212" y="1238"/>
                </a:lnTo>
                <a:lnTo>
                  <a:pt x="212" y="1244"/>
                </a:lnTo>
                <a:lnTo>
                  <a:pt x="212" y="1244"/>
                </a:lnTo>
                <a:lnTo>
                  <a:pt x="212" y="1244"/>
                </a:lnTo>
                <a:lnTo>
                  <a:pt x="212" y="1244"/>
                </a:lnTo>
                <a:lnTo>
                  <a:pt x="212" y="1244"/>
                </a:lnTo>
                <a:lnTo>
                  <a:pt x="208" y="1246"/>
                </a:lnTo>
                <a:lnTo>
                  <a:pt x="208" y="1246"/>
                </a:lnTo>
                <a:lnTo>
                  <a:pt x="208" y="1248"/>
                </a:lnTo>
                <a:lnTo>
                  <a:pt x="208" y="1252"/>
                </a:lnTo>
                <a:lnTo>
                  <a:pt x="208" y="1252"/>
                </a:lnTo>
                <a:lnTo>
                  <a:pt x="208" y="1264"/>
                </a:lnTo>
                <a:lnTo>
                  <a:pt x="208" y="1264"/>
                </a:lnTo>
                <a:lnTo>
                  <a:pt x="206" y="1266"/>
                </a:lnTo>
                <a:lnTo>
                  <a:pt x="206" y="1270"/>
                </a:lnTo>
                <a:lnTo>
                  <a:pt x="206" y="1270"/>
                </a:lnTo>
                <a:lnTo>
                  <a:pt x="210" y="1272"/>
                </a:lnTo>
                <a:lnTo>
                  <a:pt x="216" y="1276"/>
                </a:lnTo>
                <a:lnTo>
                  <a:pt x="216" y="1276"/>
                </a:lnTo>
                <a:lnTo>
                  <a:pt x="230" y="1280"/>
                </a:lnTo>
                <a:lnTo>
                  <a:pt x="230" y="1280"/>
                </a:lnTo>
                <a:lnTo>
                  <a:pt x="246" y="1282"/>
                </a:lnTo>
                <a:lnTo>
                  <a:pt x="246" y="1282"/>
                </a:lnTo>
                <a:lnTo>
                  <a:pt x="250" y="1282"/>
                </a:lnTo>
                <a:lnTo>
                  <a:pt x="250" y="1282"/>
                </a:lnTo>
                <a:lnTo>
                  <a:pt x="260" y="1280"/>
                </a:lnTo>
                <a:lnTo>
                  <a:pt x="260" y="1280"/>
                </a:lnTo>
                <a:lnTo>
                  <a:pt x="264" y="1280"/>
                </a:lnTo>
                <a:lnTo>
                  <a:pt x="268" y="1280"/>
                </a:lnTo>
                <a:lnTo>
                  <a:pt x="268" y="1280"/>
                </a:lnTo>
                <a:lnTo>
                  <a:pt x="272" y="1286"/>
                </a:lnTo>
                <a:lnTo>
                  <a:pt x="272" y="1286"/>
                </a:lnTo>
                <a:lnTo>
                  <a:pt x="274" y="1290"/>
                </a:lnTo>
                <a:lnTo>
                  <a:pt x="274" y="1290"/>
                </a:lnTo>
                <a:lnTo>
                  <a:pt x="276" y="1290"/>
                </a:lnTo>
                <a:lnTo>
                  <a:pt x="276" y="1290"/>
                </a:lnTo>
                <a:lnTo>
                  <a:pt x="288" y="1292"/>
                </a:lnTo>
                <a:lnTo>
                  <a:pt x="288" y="1292"/>
                </a:lnTo>
                <a:lnTo>
                  <a:pt x="316" y="1292"/>
                </a:lnTo>
                <a:lnTo>
                  <a:pt x="316" y="1292"/>
                </a:lnTo>
                <a:lnTo>
                  <a:pt x="328" y="1292"/>
                </a:lnTo>
                <a:lnTo>
                  <a:pt x="342" y="1290"/>
                </a:lnTo>
                <a:lnTo>
                  <a:pt x="342" y="1290"/>
                </a:lnTo>
                <a:lnTo>
                  <a:pt x="360" y="1286"/>
                </a:lnTo>
                <a:lnTo>
                  <a:pt x="360" y="1286"/>
                </a:lnTo>
                <a:lnTo>
                  <a:pt x="374" y="1284"/>
                </a:lnTo>
                <a:lnTo>
                  <a:pt x="374" y="1284"/>
                </a:lnTo>
                <a:close/>
              </a:path>
            </a:pathLst>
          </a:custGeom>
          <a:solidFill>
            <a:schemeClr val="tx1">
              <a:lumMod val="95000"/>
              <a:lumOff val="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747640" y="1817327"/>
            <a:ext cx="920445" cy="369332"/>
          </a:xfrm>
          <a:prstGeom prst="rect">
            <a:avLst/>
          </a:prstGeom>
        </p:spPr>
        <p:txBody>
          <a:bodyPr wrap="none">
            <a:spAutoFit/>
          </a:bodyPr>
          <a:lstStyle/>
          <a:p>
            <a:pPr algn="ctr"/>
            <a:r>
              <a:rPr lang="en-US" b="1" dirty="0" smtClean="0">
                <a:solidFill>
                  <a:schemeClr val="tx1"/>
                </a:solidFill>
              </a:rPr>
              <a:t>Citizens</a:t>
            </a:r>
            <a:endParaRPr lang="en-US" b="1" dirty="0">
              <a:solidFill>
                <a:schemeClr val="tx1"/>
              </a:solidFill>
            </a:endParaRPr>
          </a:p>
        </p:txBody>
      </p:sp>
    </p:spTree>
    <p:extLst>
      <p:ext uri="{BB962C8B-B14F-4D97-AF65-F5344CB8AC3E}">
        <p14:creationId xmlns:p14="http://schemas.microsoft.com/office/powerpoint/2010/main" val="35052616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Box 10"/>
          <p:cNvSpPr txBox="1">
            <a:spLocks noChangeArrowheads="1"/>
          </p:cNvSpPr>
          <p:nvPr/>
        </p:nvSpPr>
        <p:spPr bwMode="auto">
          <a:xfrm>
            <a:off x="3112531" y="1928444"/>
            <a:ext cx="6297528"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ctr" eaLnBrk="0" fontAlgn="base" hangingPunct="0">
              <a:spcBef>
                <a:spcPct val="0"/>
              </a:spcBef>
              <a:spcAft>
                <a:spcPct val="0"/>
              </a:spcAft>
            </a:pPr>
            <a:endParaRPr lang="en-US" sz="1100" b="1" dirty="0" smtClean="0">
              <a:solidFill>
                <a:srgbClr val="666666"/>
              </a:solidFill>
              <a:latin typeface="Arial Narrow" pitchFamily="34" charset="0"/>
            </a:endParaRPr>
          </a:p>
          <a:p>
            <a:pPr algn="ctr" eaLnBrk="0" fontAlgn="base" hangingPunct="0">
              <a:spcBef>
                <a:spcPct val="0"/>
              </a:spcBef>
              <a:spcAft>
                <a:spcPct val="0"/>
              </a:spcAft>
            </a:pPr>
            <a:r>
              <a:rPr lang="en-US" sz="3600" b="1" dirty="0" smtClean="0">
                <a:solidFill>
                  <a:srgbClr val="666666"/>
                </a:solidFill>
                <a:latin typeface="Arial Narrow" pitchFamily="34" charset="0"/>
                <a:hlinkClick r:id="rId2"/>
              </a:rPr>
              <a:t>www.michigan.gov/tamc</a:t>
            </a:r>
            <a:r>
              <a:rPr lang="en-US" sz="2800" b="1" dirty="0" smtClean="0">
                <a:solidFill>
                  <a:srgbClr val="666666"/>
                </a:solidFill>
                <a:latin typeface="Arial Narrow" pitchFamily="34" charset="0"/>
              </a:rPr>
              <a:t> </a:t>
            </a:r>
          </a:p>
          <a:p>
            <a:pPr algn="ctr" eaLnBrk="0" fontAlgn="base" hangingPunct="0">
              <a:spcBef>
                <a:spcPct val="0"/>
              </a:spcBef>
              <a:spcAft>
                <a:spcPct val="0"/>
              </a:spcAft>
            </a:pPr>
            <a:endParaRPr lang="en-US" sz="800" b="1" dirty="0" smtClean="0">
              <a:solidFill>
                <a:srgbClr val="666666"/>
              </a:solidFill>
              <a:latin typeface="Arial Narrow" pitchFamily="34" charset="0"/>
            </a:endParaRPr>
          </a:p>
          <a:p>
            <a:pPr algn="ctr" eaLnBrk="0" fontAlgn="base" hangingPunct="0">
              <a:spcBef>
                <a:spcPct val="0"/>
              </a:spcBef>
              <a:spcAft>
                <a:spcPct val="0"/>
              </a:spcAft>
            </a:pPr>
            <a:endParaRPr lang="en-US" sz="2400" b="1" dirty="0">
              <a:solidFill>
                <a:srgbClr val="666666"/>
              </a:solidFill>
              <a:latin typeface="Arial Narrow" pitchFamily="34" charset="0"/>
            </a:endParaRPr>
          </a:p>
        </p:txBody>
      </p:sp>
      <p:pic>
        <p:nvPicPr>
          <p:cNvPr id="4" name="Picture 3"/>
          <p:cNvPicPr>
            <a:picLocks noChangeAspect="1"/>
          </p:cNvPicPr>
          <p:nvPr/>
        </p:nvPicPr>
        <p:blipFill>
          <a:blip r:embed="rId3"/>
          <a:stretch>
            <a:fillRect/>
          </a:stretch>
        </p:blipFill>
        <p:spPr>
          <a:xfrm>
            <a:off x="2785403" y="8309"/>
            <a:ext cx="6685093" cy="1836923"/>
          </a:xfrm>
          <a:prstGeom prst="rect">
            <a:avLst/>
          </a:prstGeom>
          <a:ln w="25400">
            <a:solidFill>
              <a:schemeClr val="accent1">
                <a:lumMod val="50000"/>
              </a:schemeClr>
            </a:solidFill>
          </a:ln>
        </p:spPr>
      </p:pic>
      <p:sp>
        <p:nvSpPr>
          <p:cNvPr id="5" name="Rectangle 4"/>
          <p:cNvSpPr/>
          <p:nvPr/>
        </p:nvSpPr>
        <p:spPr>
          <a:xfrm>
            <a:off x="942534" y="2893729"/>
            <a:ext cx="10874327" cy="3970318"/>
          </a:xfrm>
          <a:prstGeom prst="rect">
            <a:avLst/>
          </a:prstGeom>
        </p:spPr>
        <p:txBody>
          <a:bodyPr wrap="square">
            <a:spAutoFit/>
          </a:bodyPr>
          <a:lstStyle/>
          <a:p>
            <a:pPr eaLnBrk="1" hangingPunct="1">
              <a:spcBef>
                <a:spcPct val="20000"/>
              </a:spcBef>
              <a:buClr>
                <a:schemeClr val="hlink"/>
              </a:buClr>
              <a:buSzPct val="70000"/>
            </a:pPr>
            <a:r>
              <a:rPr lang="en-US" altLang="en-US" sz="3600" dirty="0">
                <a:latin typeface="Arial" panose="020B0604020202020204" pitchFamily="34" charset="0"/>
              </a:rPr>
              <a:t>11 Member Council</a:t>
            </a:r>
          </a:p>
          <a:p>
            <a:pPr marL="342900" lvl="1" indent="-342900" eaLnBrk="1" hangingPunct="1">
              <a:spcBef>
                <a:spcPct val="20000"/>
              </a:spcBef>
              <a:buClr>
                <a:schemeClr val="accent2"/>
              </a:buClr>
              <a:buSzPct val="70000"/>
              <a:buFont typeface="Wingdings" panose="05000000000000000000" pitchFamily="2" charset="2"/>
              <a:buChar char="Ø"/>
            </a:pPr>
            <a:r>
              <a:rPr lang="en-US" altLang="en-US" sz="2400" dirty="0">
                <a:latin typeface="Arial" panose="020B0604020202020204" pitchFamily="34" charset="0"/>
              </a:rPr>
              <a:t>MDOT, Counties, Cities/Villages, MPO/Region, Townships, Data agency</a:t>
            </a:r>
          </a:p>
          <a:p>
            <a:pPr eaLnBrk="1" hangingPunct="1">
              <a:spcBef>
                <a:spcPct val="20000"/>
              </a:spcBef>
              <a:buClr>
                <a:schemeClr val="hlink"/>
              </a:buClr>
              <a:buSzPct val="70000"/>
            </a:pPr>
            <a:r>
              <a:rPr lang="en-US" altLang="en-US" sz="3600" dirty="0">
                <a:latin typeface="Arial" panose="020B0604020202020204" pitchFamily="34" charset="0"/>
              </a:rPr>
              <a:t>Annual Reporting</a:t>
            </a:r>
            <a:endParaRPr lang="en-US" altLang="en-US" sz="2400" dirty="0">
              <a:latin typeface="Arial" panose="020B0604020202020204" pitchFamily="34" charset="0"/>
            </a:endParaRPr>
          </a:p>
          <a:p>
            <a:pPr marL="342900" lvl="1" indent="-342900" eaLnBrk="1" hangingPunct="1">
              <a:spcBef>
                <a:spcPct val="20000"/>
              </a:spcBef>
              <a:buClr>
                <a:schemeClr val="accent2"/>
              </a:buClr>
              <a:buSzPct val="70000"/>
              <a:buFont typeface="Wingdings" panose="05000000000000000000" pitchFamily="2" charset="2"/>
              <a:buChar char="Ø"/>
            </a:pPr>
            <a:r>
              <a:rPr lang="en-US" altLang="en-US" sz="2400" dirty="0">
                <a:latin typeface="Arial" panose="020B0604020202020204" pitchFamily="34" charset="0"/>
              </a:rPr>
              <a:t>State Transportation Commission</a:t>
            </a:r>
          </a:p>
          <a:p>
            <a:pPr marL="342900" lvl="1" indent="-342900" eaLnBrk="1" hangingPunct="1">
              <a:spcBef>
                <a:spcPct val="20000"/>
              </a:spcBef>
              <a:buClr>
                <a:schemeClr val="accent2"/>
              </a:buClr>
              <a:buSzPct val="70000"/>
              <a:buFont typeface="Wingdings" panose="05000000000000000000" pitchFamily="2" charset="2"/>
              <a:buChar char="Ø"/>
            </a:pPr>
            <a:r>
              <a:rPr lang="en-US" altLang="en-US" sz="2400" dirty="0">
                <a:latin typeface="Arial" panose="020B0604020202020204" pitchFamily="34" charset="0"/>
              </a:rPr>
              <a:t>Legislature</a:t>
            </a:r>
          </a:p>
          <a:p>
            <a:pPr eaLnBrk="1" hangingPunct="1">
              <a:spcBef>
                <a:spcPct val="20000"/>
              </a:spcBef>
              <a:buClr>
                <a:schemeClr val="hlink"/>
              </a:buClr>
              <a:buSzPct val="70000"/>
            </a:pPr>
            <a:r>
              <a:rPr lang="en-US" altLang="en-US" sz="3600" dirty="0">
                <a:latin typeface="Arial" panose="020B0604020202020204" pitchFamily="34" charset="0"/>
              </a:rPr>
              <a:t>Condition of Michigan’s Roads and Bridges</a:t>
            </a:r>
            <a:endParaRPr lang="en-US" altLang="en-US" sz="2400" dirty="0">
              <a:latin typeface="Arial" panose="020B0604020202020204" pitchFamily="34" charset="0"/>
            </a:endParaRPr>
          </a:p>
          <a:p>
            <a:pPr eaLnBrk="1" hangingPunct="1">
              <a:spcBef>
                <a:spcPct val="20000"/>
              </a:spcBef>
              <a:buClr>
                <a:schemeClr val="hlink"/>
              </a:buClr>
              <a:buSzPct val="70000"/>
            </a:pPr>
            <a:r>
              <a:rPr lang="en-US" altLang="en-US" sz="3600" dirty="0">
                <a:latin typeface="Arial" panose="020B0604020202020204" pitchFamily="34" charset="0"/>
              </a:rPr>
              <a:t>Multi-Year Road and Bridge Program</a:t>
            </a:r>
          </a:p>
        </p:txBody>
      </p:sp>
    </p:spTree>
    <p:extLst>
      <p:ext uri="{BB962C8B-B14F-4D97-AF65-F5344CB8AC3E}">
        <p14:creationId xmlns:p14="http://schemas.microsoft.com/office/powerpoint/2010/main" val="187844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 Funding Accountability</a:t>
            </a:r>
            <a:br>
              <a:rPr lang="en-US" dirty="0" smtClean="0"/>
            </a:br>
            <a:r>
              <a:rPr lang="en-US" dirty="0" smtClean="0"/>
              <a:t>Establishing Common Integrated Data</a:t>
            </a:r>
            <a:endParaRPr lang="en-US" dirty="0"/>
          </a:p>
        </p:txBody>
      </p:sp>
      <p:pic>
        <p:nvPicPr>
          <p:cNvPr id="3" name="Picture 5" descr="puzz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9105" y="4154148"/>
            <a:ext cx="2678113" cy="2552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descr="hard hat ic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3593" y="1861766"/>
            <a:ext cx="1943100" cy="1941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folder and calculato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837375"/>
            <a:ext cx="1943100"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Not Equal 5"/>
          <p:cNvSpPr/>
          <p:nvPr/>
        </p:nvSpPr>
        <p:spPr>
          <a:xfrm>
            <a:off x="5348946" y="2595712"/>
            <a:ext cx="914400" cy="914400"/>
          </a:xfrm>
          <a:prstGeom prst="mathNotEqual">
            <a:avLst/>
          </a:prstGeom>
          <a:solidFill>
            <a:schemeClr val="tx1"/>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Right Arrow 8"/>
          <p:cNvSpPr/>
          <p:nvPr/>
        </p:nvSpPr>
        <p:spPr>
          <a:xfrm rot="2265179">
            <a:off x="3291840" y="4178106"/>
            <a:ext cx="978408" cy="484632"/>
          </a:xfrm>
          <a:prstGeom prst="rightArrow">
            <a:avLst/>
          </a:prstGeom>
          <a:solidFill>
            <a:schemeClr val="tx1"/>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0" name="Right Arrow 9"/>
          <p:cNvSpPr/>
          <p:nvPr/>
        </p:nvSpPr>
        <p:spPr>
          <a:xfrm rot="8110015">
            <a:off x="7509803" y="4119491"/>
            <a:ext cx="978408" cy="484632"/>
          </a:xfrm>
          <a:prstGeom prst="rightArrow">
            <a:avLst/>
          </a:prstGeom>
          <a:solidFill>
            <a:schemeClr val="tx1"/>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744494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Transportation Performance Dashboard</a:t>
            </a:r>
            <a:endParaRPr lang="en-US" sz="4000" dirty="0"/>
          </a:p>
        </p:txBody>
      </p:sp>
      <p:pic>
        <p:nvPicPr>
          <p:cNvPr id="3" name="Picture 2"/>
          <p:cNvPicPr>
            <a:picLocks noChangeAspect="1"/>
          </p:cNvPicPr>
          <p:nvPr/>
        </p:nvPicPr>
        <p:blipFill rotWithShape="1">
          <a:blip r:embed="rId2"/>
          <a:srcRect l="2511" r="2912"/>
          <a:stretch/>
        </p:blipFill>
        <p:spPr>
          <a:xfrm>
            <a:off x="2128031" y="1203966"/>
            <a:ext cx="9109765" cy="5562600"/>
          </a:xfrm>
          <a:prstGeom prst="rect">
            <a:avLst/>
          </a:prstGeom>
        </p:spPr>
      </p:pic>
      <p:sp>
        <p:nvSpPr>
          <p:cNvPr id="4" name="Rectangular Callout 3"/>
          <p:cNvSpPr/>
          <p:nvPr/>
        </p:nvSpPr>
        <p:spPr>
          <a:xfrm>
            <a:off x="2321169" y="1191817"/>
            <a:ext cx="2166425" cy="646329"/>
          </a:xfrm>
          <a:prstGeom prst="wedgeRectCallout">
            <a:avLst/>
          </a:prstGeo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rgbClr val="000000"/>
                </a:solidFill>
                <a:effectLst/>
                <a:uFillTx/>
                <a:latin typeface="+mj-lt"/>
                <a:ea typeface="+mj-ea"/>
                <a:cs typeface="+mj-cs"/>
                <a:sym typeface="Calibri"/>
              </a:rPr>
              <a:t>Pavement</a:t>
            </a:r>
          </a:p>
        </p:txBody>
      </p:sp>
      <p:sp>
        <p:nvSpPr>
          <p:cNvPr id="5" name="Rectangular Callout 4"/>
          <p:cNvSpPr/>
          <p:nvPr/>
        </p:nvSpPr>
        <p:spPr>
          <a:xfrm>
            <a:off x="5273039" y="1217605"/>
            <a:ext cx="2166425" cy="646329"/>
          </a:xfrm>
          <a:prstGeom prst="wedgeRectCallout">
            <a:avLst/>
          </a:prstGeo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rgbClr val="000000"/>
                </a:solidFill>
                <a:effectLst/>
                <a:uFillTx/>
                <a:latin typeface="+mj-lt"/>
                <a:ea typeface="+mj-ea"/>
                <a:cs typeface="+mj-cs"/>
                <a:sym typeface="Calibri"/>
              </a:rPr>
              <a:t>Bridge</a:t>
            </a:r>
          </a:p>
        </p:txBody>
      </p:sp>
      <p:sp>
        <p:nvSpPr>
          <p:cNvPr id="6" name="Rectangular Callout 5"/>
          <p:cNvSpPr/>
          <p:nvPr/>
        </p:nvSpPr>
        <p:spPr>
          <a:xfrm>
            <a:off x="2318822" y="4045214"/>
            <a:ext cx="2166425" cy="646329"/>
          </a:xfrm>
          <a:prstGeom prst="wedgeRectCallout">
            <a:avLst/>
          </a:prstGeo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rgbClr val="000000"/>
                </a:solidFill>
                <a:effectLst/>
                <a:uFillTx/>
                <a:latin typeface="+mj-lt"/>
                <a:ea typeface="+mj-ea"/>
                <a:cs typeface="+mj-cs"/>
                <a:sym typeface="Calibri"/>
              </a:rPr>
              <a:t>Safety</a:t>
            </a:r>
          </a:p>
        </p:txBody>
      </p:sp>
      <p:sp>
        <p:nvSpPr>
          <p:cNvPr id="7" name="Rectangular Callout 6"/>
          <p:cNvSpPr/>
          <p:nvPr/>
        </p:nvSpPr>
        <p:spPr>
          <a:xfrm>
            <a:off x="5357446" y="4045215"/>
            <a:ext cx="2562665" cy="646329"/>
          </a:xfrm>
          <a:prstGeom prst="wedgeRectCallout">
            <a:avLst/>
          </a:prstGeo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rgbClr val="000000"/>
                </a:solidFill>
                <a:effectLst/>
                <a:uFillTx/>
                <a:latin typeface="+mj-lt"/>
                <a:ea typeface="+mj-ea"/>
                <a:cs typeface="+mj-cs"/>
                <a:sym typeface="Calibri"/>
              </a:rPr>
              <a:t>Maintenance</a:t>
            </a:r>
          </a:p>
        </p:txBody>
      </p:sp>
      <p:sp>
        <p:nvSpPr>
          <p:cNvPr id="8" name="Rectangular Callout 7"/>
          <p:cNvSpPr/>
          <p:nvPr/>
        </p:nvSpPr>
        <p:spPr>
          <a:xfrm>
            <a:off x="8241328" y="1217605"/>
            <a:ext cx="2166425" cy="646329"/>
          </a:xfrm>
          <a:prstGeom prst="wedgeRectCallout">
            <a:avLst/>
          </a:prstGeo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rgbClr val="000000"/>
                </a:solidFill>
                <a:effectLst/>
                <a:uFillTx/>
                <a:latin typeface="+mj-lt"/>
                <a:ea typeface="+mj-ea"/>
                <a:cs typeface="+mj-cs"/>
                <a:sym typeface="Calibri"/>
              </a:rPr>
              <a:t>Traffic</a:t>
            </a:r>
          </a:p>
        </p:txBody>
      </p:sp>
      <p:sp>
        <p:nvSpPr>
          <p:cNvPr id="9" name="Rectangular Callout 8"/>
          <p:cNvSpPr/>
          <p:nvPr/>
        </p:nvSpPr>
        <p:spPr>
          <a:xfrm>
            <a:off x="8410138" y="4059284"/>
            <a:ext cx="2166425" cy="646329"/>
          </a:xfrm>
          <a:prstGeom prst="wedgeRectCallout">
            <a:avLst/>
          </a:prstGeo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rgbClr val="000000"/>
                </a:solidFill>
                <a:effectLst/>
                <a:uFillTx/>
                <a:latin typeface="+mj-lt"/>
                <a:ea typeface="+mj-ea"/>
                <a:cs typeface="+mj-cs"/>
                <a:sym typeface="Calibri"/>
              </a:rPr>
              <a:t>Finance</a:t>
            </a:r>
          </a:p>
        </p:txBody>
      </p:sp>
    </p:spTree>
    <p:extLst>
      <p:ext uri="{BB962C8B-B14F-4D97-AF65-F5344CB8AC3E}">
        <p14:creationId xmlns:p14="http://schemas.microsoft.com/office/powerpoint/2010/main" val="3291057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stretch>
            <a:fillRect/>
          </a:stretch>
        </p:blipFill>
        <p:spPr>
          <a:xfrm>
            <a:off x="2387972" y="1371599"/>
            <a:ext cx="8722674" cy="5254283"/>
          </a:xfrm>
          <a:prstGeom prst="rect">
            <a:avLst/>
          </a:prstGeom>
        </p:spPr>
      </p:pic>
      <p:sp>
        <p:nvSpPr>
          <p:cNvPr id="4" name="Title 1"/>
          <p:cNvSpPr txBox="1">
            <a:spLocks/>
          </p:cNvSpPr>
          <p:nvPr/>
        </p:nvSpPr>
        <p:spPr bwMode="auto">
          <a:xfrm>
            <a:off x="2454813" y="228599"/>
            <a:ext cx="8090915" cy="1029291"/>
          </a:xfrm>
          <a:prstGeom prst="roundRect">
            <a:avLst>
              <a:gd name="adj" fmla="val 21667"/>
            </a:avLst>
          </a:prstGeom>
          <a:solidFill>
            <a:schemeClr val="accent6">
              <a:lumMod val="75000"/>
            </a:schemeClr>
          </a:solidFill>
          <a:ln w="9525">
            <a:noFill/>
            <a:round/>
            <a:headEnd/>
            <a:tailEnd/>
          </a:ln>
          <a:effec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000" b="1">
                <a:solidFill>
                  <a:srgbClr val="5F5F5F"/>
                </a:solidFill>
                <a:effectLst>
                  <a:outerShdw blurRad="38100" dist="38100" dir="2700000" algn="tl">
                    <a:srgbClr val="C0C0C0"/>
                  </a:outerShdw>
                </a:effectLst>
                <a:latin typeface="+mj-lt"/>
                <a:ea typeface="+mj-ea"/>
                <a:cs typeface="+mj-cs"/>
              </a:defRPr>
            </a:lvl1pPr>
            <a:lvl2pPr algn="l" rtl="0" eaLnBrk="0" fontAlgn="base" hangingPunct="0">
              <a:lnSpc>
                <a:spcPct val="90000"/>
              </a:lnSpc>
              <a:spcBef>
                <a:spcPct val="0"/>
              </a:spcBef>
              <a:spcAft>
                <a:spcPct val="0"/>
              </a:spcAft>
              <a:defRPr sz="3000" b="1">
                <a:solidFill>
                  <a:srgbClr val="5F5F5F"/>
                </a:solidFill>
                <a:effectLst>
                  <a:outerShdw blurRad="38100" dist="38100" dir="2700000" algn="tl">
                    <a:srgbClr val="C0C0C0"/>
                  </a:outerShdw>
                </a:effectLst>
                <a:latin typeface="Arial" charset="0"/>
              </a:defRPr>
            </a:lvl2pPr>
            <a:lvl3pPr algn="l" rtl="0" eaLnBrk="0" fontAlgn="base" hangingPunct="0">
              <a:lnSpc>
                <a:spcPct val="90000"/>
              </a:lnSpc>
              <a:spcBef>
                <a:spcPct val="0"/>
              </a:spcBef>
              <a:spcAft>
                <a:spcPct val="0"/>
              </a:spcAft>
              <a:defRPr sz="3000" b="1">
                <a:solidFill>
                  <a:srgbClr val="5F5F5F"/>
                </a:solidFill>
                <a:effectLst>
                  <a:outerShdw blurRad="38100" dist="38100" dir="2700000" algn="tl">
                    <a:srgbClr val="C0C0C0"/>
                  </a:outerShdw>
                </a:effectLst>
                <a:latin typeface="Arial" charset="0"/>
              </a:defRPr>
            </a:lvl3pPr>
            <a:lvl4pPr algn="l" rtl="0" eaLnBrk="0" fontAlgn="base" hangingPunct="0">
              <a:lnSpc>
                <a:spcPct val="90000"/>
              </a:lnSpc>
              <a:spcBef>
                <a:spcPct val="0"/>
              </a:spcBef>
              <a:spcAft>
                <a:spcPct val="0"/>
              </a:spcAft>
              <a:defRPr sz="3000" b="1">
                <a:solidFill>
                  <a:srgbClr val="5F5F5F"/>
                </a:solidFill>
                <a:effectLst>
                  <a:outerShdw blurRad="38100" dist="38100" dir="2700000" algn="tl">
                    <a:srgbClr val="C0C0C0"/>
                  </a:outerShdw>
                </a:effectLst>
                <a:latin typeface="Arial" charset="0"/>
              </a:defRPr>
            </a:lvl4pPr>
            <a:lvl5pPr algn="l" rtl="0" eaLnBrk="0" fontAlgn="base" hangingPunct="0">
              <a:lnSpc>
                <a:spcPct val="90000"/>
              </a:lnSpc>
              <a:spcBef>
                <a:spcPct val="0"/>
              </a:spcBef>
              <a:spcAft>
                <a:spcPct val="0"/>
              </a:spcAft>
              <a:defRPr sz="3000" b="1">
                <a:solidFill>
                  <a:srgbClr val="5F5F5F"/>
                </a:solidFill>
                <a:effectLst>
                  <a:outerShdw blurRad="38100" dist="38100" dir="2700000" algn="tl">
                    <a:srgbClr val="C0C0C0"/>
                  </a:outerShdw>
                </a:effectLst>
                <a:latin typeface="Arial" charset="0"/>
              </a:defRPr>
            </a:lvl5pPr>
            <a:lvl6pPr marL="457200" algn="l" rtl="0" fontAlgn="base">
              <a:lnSpc>
                <a:spcPct val="90000"/>
              </a:lnSpc>
              <a:spcBef>
                <a:spcPct val="0"/>
              </a:spcBef>
              <a:spcAft>
                <a:spcPct val="0"/>
              </a:spcAft>
              <a:defRPr sz="3000" b="1">
                <a:solidFill>
                  <a:srgbClr val="5F5F5F"/>
                </a:solidFill>
                <a:effectLst>
                  <a:outerShdw blurRad="38100" dist="38100" dir="2700000" algn="tl">
                    <a:srgbClr val="C0C0C0"/>
                  </a:outerShdw>
                </a:effectLst>
                <a:latin typeface="Arial" charset="0"/>
              </a:defRPr>
            </a:lvl6pPr>
            <a:lvl7pPr marL="914400" algn="l" rtl="0" fontAlgn="base">
              <a:lnSpc>
                <a:spcPct val="90000"/>
              </a:lnSpc>
              <a:spcBef>
                <a:spcPct val="0"/>
              </a:spcBef>
              <a:spcAft>
                <a:spcPct val="0"/>
              </a:spcAft>
              <a:defRPr sz="3000" b="1">
                <a:solidFill>
                  <a:srgbClr val="5F5F5F"/>
                </a:solidFill>
                <a:effectLst>
                  <a:outerShdw blurRad="38100" dist="38100" dir="2700000" algn="tl">
                    <a:srgbClr val="C0C0C0"/>
                  </a:outerShdw>
                </a:effectLst>
                <a:latin typeface="Arial" charset="0"/>
              </a:defRPr>
            </a:lvl7pPr>
            <a:lvl8pPr marL="1371600" algn="l" rtl="0" fontAlgn="base">
              <a:lnSpc>
                <a:spcPct val="90000"/>
              </a:lnSpc>
              <a:spcBef>
                <a:spcPct val="0"/>
              </a:spcBef>
              <a:spcAft>
                <a:spcPct val="0"/>
              </a:spcAft>
              <a:defRPr sz="3000" b="1">
                <a:solidFill>
                  <a:srgbClr val="5F5F5F"/>
                </a:solidFill>
                <a:effectLst>
                  <a:outerShdw blurRad="38100" dist="38100" dir="2700000" algn="tl">
                    <a:srgbClr val="C0C0C0"/>
                  </a:outerShdw>
                </a:effectLst>
                <a:latin typeface="Arial" charset="0"/>
              </a:defRPr>
            </a:lvl8pPr>
            <a:lvl9pPr marL="1828800" algn="l" rtl="0" fontAlgn="base">
              <a:lnSpc>
                <a:spcPct val="90000"/>
              </a:lnSpc>
              <a:spcBef>
                <a:spcPct val="0"/>
              </a:spcBef>
              <a:spcAft>
                <a:spcPct val="0"/>
              </a:spcAft>
              <a:defRPr sz="3000" b="1">
                <a:solidFill>
                  <a:srgbClr val="5F5F5F"/>
                </a:solidFill>
                <a:effectLst>
                  <a:outerShdw blurRad="38100" dist="38100" dir="2700000" algn="tl">
                    <a:srgbClr val="C0C0C0"/>
                  </a:outerShdw>
                </a:effectLst>
                <a:latin typeface="Arial" charset="0"/>
              </a:defRPr>
            </a:lvl9pPr>
          </a:lstStyle>
          <a:p>
            <a:pPr algn="ctr">
              <a:defRPr/>
            </a:pPr>
            <a:r>
              <a:rPr lang="en-US" sz="3200" kern="0" dirty="0" smtClean="0">
                <a:solidFill>
                  <a:schemeClr val="bg1"/>
                </a:solidFill>
              </a:rPr>
              <a:t>Transparency Across Agencies – Pavement Condition Comparisons</a:t>
            </a:r>
            <a:endParaRPr lang="en-US" sz="3200" kern="0" dirty="0">
              <a:solidFill>
                <a:schemeClr val="bg1"/>
              </a:solidFill>
            </a:endParaRPr>
          </a:p>
        </p:txBody>
      </p:sp>
    </p:spTree>
    <p:extLst>
      <p:ext uri="{BB962C8B-B14F-4D97-AF65-F5344CB8AC3E}">
        <p14:creationId xmlns:p14="http://schemas.microsoft.com/office/powerpoint/2010/main" val="3871073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405869" y="773719"/>
            <a:ext cx="7905750" cy="6024741"/>
          </a:xfrm>
          <a:prstGeom prst="rect">
            <a:avLst/>
          </a:prstGeom>
        </p:spPr>
      </p:pic>
      <p:sp>
        <p:nvSpPr>
          <p:cNvPr id="4" name="Title 1"/>
          <p:cNvSpPr txBox="1">
            <a:spLocks/>
          </p:cNvSpPr>
          <p:nvPr/>
        </p:nvSpPr>
        <p:spPr bwMode="auto">
          <a:xfrm>
            <a:off x="2371724" y="254388"/>
            <a:ext cx="7978711" cy="713022"/>
          </a:xfrm>
          <a:prstGeom prst="roundRect">
            <a:avLst>
              <a:gd name="adj" fmla="val 21667"/>
            </a:avLst>
          </a:prstGeom>
          <a:solidFill>
            <a:schemeClr val="accent6">
              <a:lumMod val="75000"/>
            </a:schemeClr>
          </a:solidFill>
          <a:ln w="9525">
            <a:noFill/>
            <a:round/>
            <a:headEnd/>
            <a:tailEnd/>
          </a:ln>
          <a:effec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000" b="1">
                <a:solidFill>
                  <a:srgbClr val="5F5F5F"/>
                </a:solidFill>
                <a:effectLst>
                  <a:outerShdw blurRad="38100" dist="38100" dir="2700000" algn="tl">
                    <a:srgbClr val="C0C0C0"/>
                  </a:outerShdw>
                </a:effectLst>
                <a:latin typeface="+mj-lt"/>
                <a:ea typeface="+mj-ea"/>
                <a:cs typeface="+mj-cs"/>
              </a:defRPr>
            </a:lvl1pPr>
            <a:lvl2pPr algn="l" rtl="0" eaLnBrk="0" fontAlgn="base" hangingPunct="0">
              <a:lnSpc>
                <a:spcPct val="90000"/>
              </a:lnSpc>
              <a:spcBef>
                <a:spcPct val="0"/>
              </a:spcBef>
              <a:spcAft>
                <a:spcPct val="0"/>
              </a:spcAft>
              <a:defRPr sz="3000" b="1">
                <a:solidFill>
                  <a:srgbClr val="5F5F5F"/>
                </a:solidFill>
                <a:effectLst>
                  <a:outerShdw blurRad="38100" dist="38100" dir="2700000" algn="tl">
                    <a:srgbClr val="C0C0C0"/>
                  </a:outerShdw>
                </a:effectLst>
                <a:latin typeface="Arial" charset="0"/>
              </a:defRPr>
            </a:lvl2pPr>
            <a:lvl3pPr algn="l" rtl="0" eaLnBrk="0" fontAlgn="base" hangingPunct="0">
              <a:lnSpc>
                <a:spcPct val="90000"/>
              </a:lnSpc>
              <a:spcBef>
                <a:spcPct val="0"/>
              </a:spcBef>
              <a:spcAft>
                <a:spcPct val="0"/>
              </a:spcAft>
              <a:defRPr sz="3000" b="1">
                <a:solidFill>
                  <a:srgbClr val="5F5F5F"/>
                </a:solidFill>
                <a:effectLst>
                  <a:outerShdw blurRad="38100" dist="38100" dir="2700000" algn="tl">
                    <a:srgbClr val="C0C0C0"/>
                  </a:outerShdw>
                </a:effectLst>
                <a:latin typeface="Arial" charset="0"/>
              </a:defRPr>
            </a:lvl3pPr>
            <a:lvl4pPr algn="l" rtl="0" eaLnBrk="0" fontAlgn="base" hangingPunct="0">
              <a:lnSpc>
                <a:spcPct val="90000"/>
              </a:lnSpc>
              <a:spcBef>
                <a:spcPct val="0"/>
              </a:spcBef>
              <a:spcAft>
                <a:spcPct val="0"/>
              </a:spcAft>
              <a:defRPr sz="3000" b="1">
                <a:solidFill>
                  <a:srgbClr val="5F5F5F"/>
                </a:solidFill>
                <a:effectLst>
                  <a:outerShdw blurRad="38100" dist="38100" dir="2700000" algn="tl">
                    <a:srgbClr val="C0C0C0"/>
                  </a:outerShdw>
                </a:effectLst>
                <a:latin typeface="Arial" charset="0"/>
              </a:defRPr>
            </a:lvl4pPr>
            <a:lvl5pPr algn="l" rtl="0" eaLnBrk="0" fontAlgn="base" hangingPunct="0">
              <a:lnSpc>
                <a:spcPct val="90000"/>
              </a:lnSpc>
              <a:spcBef>
                <a:spcPct val="0"/>
              </a:spcBef>
              <a:spcAft>
                <a:spcPct val="0"/>
              </a:spcAft>
              <a:defRPr sz="3000" b="1">
                <a:solidFill>
                  <a:srgbClr val="5F5F5F"/>
                </a:solidFill>
                <a:effectLst>
                  <a:outerShdw blurRad="38100" dist="38100" dir="2700000" algn="tl">
                    <a:srgbClr val="C0C0C0"/>
                  </a:outerShdw>
                </a:effectLst>
                <a:latin typeface="Arial" charset="0"/>
              </a:defRPr>
            </a:lvl5pPr>
            <a:lvl6pPr marL="457200" algn="l" rtl="0" fontAlgn="base">
              <a:lnSpc>
                <a:spcPct val="90000"/>
              </a:lnSpc>
              <a:spcBef>
                <a:spcPct val="0"/>
              </a:spcBef>
              <a:spcAft>
                <a:spcPct val="0"/>
              </a:spcAft>
              <a:defRPr sz="3000" b="1">
                <a:solidFill>
                  <a:srgbClr val="5F5F5F"/>
                </a:solidFill>
                <a:effectLst>
                  <a:outerShdw blurRad="38100" dist="38100" dir="2700000" algn="tl">
                    <a:srgbClr val="C0C0C0"/>
                  </a:outerShdw>
                </a:effectLst>
                <a:latin typeface="Arial" charset="0"/>
              </a:defRPr>
            </a:lvl6pPr>
            <a:lvl7pPr marL="914400" algn="l" rtl="0" fontAlgn="base">
              <a:lnSpc>
                <a:spcPct val="90000"/>
              </a:lnSpc>
              <a:spcBef>
                <a:spcPct val="0"/>
              </a:spcBef>
              <a:spcAft>
                <a:spcPct val="0"/>
              </a:spcAft>
              <a:defRPr sz="3000" b="1">
                <a:solidFill>
                  <a:srgbClr val="5F5F5F"/>
                </a:solidFill>
                <a:effectLst>
                  <a:outerShdw blurRad="38100" dist="38100" dir="2700000" algn="tl">
                    <a:srgbClr val="C0C0C0"/>
                  </a:outerShdw>
                </a:effectLst>
                <a:latin typeface="Arial" charset="0"/>
              </a:defRPr>
            </a:lvl7pPr>
            <a:lvl8pPr marL="1371600" algn="l" rtl="0" fontAlgn="base">
              <a:lnSpc>
                <a:spcPct val="90000"/>
              </a:lnSpc>
              <a:spcBef>
                <a:spcPct val="0"/>
              </a:spcBef>
              <a:spcAft>
                <a:spcPct val="0"/>
              </a:spcAft>
              <a:defRPr sz="3000" b="1">
                <a:solidFill>
                  <a:srgbClr val="5F5F5F"/>
                </a:solidFill>
                <a:effectLst>
                  <a:outerShdw blurRad="38100" dist="38100" dir="2700000" algn="tl">
                    <a:srgbClr val="C0C0C0"/>
                  </a:outerShdw>
                </a:effectLst>
                <a:latin typeface="Arial" charset="0"/>
              </a:defRPr>
            </a:lvl8pPr>
            <a:lvl9pPr marL="1828800" algn="l" rtl="0" fontAlgn="base">
              <a:lnSpc>
                <a:spcPct val="90000"/>
              </a:lnSpc>
              <a:spcBef>
                <a:spcPct val="0"/>
              </a:spcBef>
              <a:spcAft>
                <a:spcPct val="0"/>
              </a:spcAft>
              <a:defRPr sz="3000" b="1">
                <a:solidFill>
                  <a:srgbClr val="5F5F5F"/>
                </a:solidFill>
                <a:effectLst>
                  <a:outerShdw blurRad="38100" dist="38100" dir="2700000" algn="tl">
                    <a:srgbClr val="C0C0C0"/>
                  </a:outerShdw>
                </a:effectLst>
                <a:latin typeface="Arial" charset="0"/>
              </a:defRPr>
            </a:lvl9pPr>
          </a:lstStyle>
          <a:p>
            <a:pPr algn="ctr">
              <a:defRPr/>
            </a:pPr>
            <a:r>
              <a:rPr lang="en-US" sz="3200" kern="0" dirty="0" smtClean="0">
                <a:solidFill>
                  <a:schemeClr val="bg1"/>
                </a:solidFill>
              </a:rPr>
              <a:t>Local Example - Kalamazoo County</a:t>
            </a:r>
            <a:endParaRPr lang="en-US" sz="3200" kern="0" dirty="0">
              <a:solidFill>
                <a:schemeClr val="bg1"/>
              </a:solidFill>
            </a:endParaRPr>
          </a:p>
        </p:txBody>
      </p:sp>
    </p:spTree>
    <p:extLst>
      <p:ext uri="{BB962C8B-B14F-4D97-AF65-F5344CB8AC3E}">
        <p14:creationId xmlns:p14="http://schemas.microsoft.com/office/powerpoint/2010/main" val="3600383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Driven Outcome</a:t>
            </a:r>
            <a:endParaRPr lang="en-US" dirty="0"/>
          </a:p>
        </p:txBody>
      </p:sp>
      <p:sp>
        <p:nvSpPr>
          <p:cNvPr id="5" name="TextBox 4"/>
          <p:cNvSpPr txBox="1"/>
          <p:nvPr/>
        </p:nvSpPr>
        <p:spPr>
          <a:xfrm>
            <a:off x="478301" y="1800662"/>
            <a:ext cx="11544886"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kumimoji="0" lang="en-US" sz="4400" b="0" i="0" u="none" strike="noStrike" cap="none" spc="0" normalizeH="0" baseline="0" dirty="0" smtClean="0">
                <a:ln>
                  <a:noFill/>
                </a:ln>
                <a:solidFill>
                  <a:srgbClr val="FF0000"/>
                </a:solidFill>
                <a:effectLst>
                  <a:outerShdw blurRad="50800" dist="38100" dir="2700000" algn="tl" rotWithShape="0">
                    <a:prstClr val="black">
                      <a:alpha val="40000"/>
                    </a:prstClr>
                  </a:outerShdw>
                </a:effectLst>
                <a:uFillTx/>
                <a:latin typeface="+mj-lt"/>
                <a:ea typeface="+mj-ea"/>
                <a:cs typeface="+mj-cs"/>
                <a:sym typeface="Calibri"/>
              </a:rPr>
              <a:t>Over $1.2</a:t>
            </a:r>
            <a:r>
              <a:rPr kumimoji="0" lang="en-US" sz="4400" b="0" i="0" u="none" strike="noStrike" cap="none" spc="0" normalizeH="0" dirty="0" smtClean="0">
                <a:ln>
                  <a:noFill/>
                </a:ln>
                <a:solidFill>
                  <a:srgbClr val="FF0000"/>
                </a:solidFill>
                <a:effectLst>
                  <a:outerShdw blurRad="50800" dist="38100" dir="2700000" algn="tl" rotWithShape="0">
                    <a:prstClr val="black">
                      <a:alpha val="40000"/>
                    </a:prstClr>
                  </a:outerShdw>
                </a:effectLst>
                <a:uFillTx/>
                <a:latin typeface="+mj-lt"/>
                <a:ea typeface="+mj-ea"/>
                <a:cs typeface="+mj-cs"/>
                <a:sym typeface="Calibri"/>
              </a:rPr>
              <a:t> Billion annual increase in road funding</a:t>
            </a:r>
            <a:r>
              <a:rPr kumimoji="0" lang="en-US" sz="1800" b="0" i="0" u="none" strike="noStrike" cap="none" spc="0" normalizeH="0" dirty="0" smtClean="0">
                <a:ln>
                  <a:noFill/>
                </a:ln>
                <a:solidFill>
                  <a:srgbClr val="FF0000"/>
                </a:solidFill>
                <a:effectLst>
                  <a:outerShdw blurRad="50800" dist="38100" dir="2700000" algn="tl" rotWithShape="0">
                    <a:prstClr val="black">
                      <a:alpha val="40000"/>
                    </a:prstClr>
                  </a:outerShdw>
                </a:effectLst>
                <a:uFillTx/>
                <a:latin typeface="+mj-lt"/>
                <a:ea typeface="+mj-ea"/>
                <a:cs typeface="+mj-cs"/>
                <a:sym typeface="Calibri"/>
              </a:rPr>
              <a:t> </a:t>
            </a:r>
            <a:endParaRPr kumimoji="0" lang="en-US" sz="1800" b="0" i="0" u="none" strike="noStrike" cap="none" spc="0" normalizeH="0" baseline="0" dirty="0">
              <a:ln>
                <a:noFill/>
              </a:ln>
              <a:solidFill>
                <a:srgbClr val="FF0000"/>
              </a:solidFill>
              <a:effectLst>
                <a:outerShdw blurRad="50800" dist="38100" dir="2700000" algn="tl" rotWithShape="0">
                  <a:prstClr val="black">
                    <a:alpha val="40000"/>
                  </a:prstClr>
                </a:outerShdw>
              </a:effectLst>
              <a:uFillTx/>
              <a:latin typeface="+mj-lt"/>
              <a:ea typeface="+mj-ea"/>
              <a:cs typeface="+mj-cs"/>
              <a:sym typeface="Calibri"/>
            </a:endParaRPr>
          </a:p>
        </p:txBody>
      </p:sp>
      <p:pic>
        <p:nvPicPr>
          <p:cNvPr id="6" name="Picture 5"/>
          <p:cNvPicPr>
            <a:picLocks noChangeAspect="1"/>
          </p:cNvPicPr>
          <p:nvPr/>
        </p:nvPicPr>
        <p:blipFill>
          <a:blip r:embed="rId2"/>
          <a:stretch>
            <a:fillRect/>
          </a:stretch>
        </p:blipFill>
        <p:spPr>
          <a:xfrm>
            <a:off x="2570431" y="2897945"/>
            <a:ext cx="6960324" cy="3910818"/>
          </a:xfrm>
          <a:prstGeom prst="rect">
            <a:avLst/>
          </a:prstGeom>
        </p:spPr>
      </p:pic>
    </p:spTree>
    <p:extLst>
      <p:ext uri="{BB962C8B-B14F-4D97-AF65-F5344CB8AC3E}">
        <p14:creationId xmlns:p14="http://schemas.microsoft.com/office/powerpoint/2010/main" val="2910480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
          <p:cNvSpPr>
            <a:spLocks noGrp="1"/>
          </p:cNvSpPr>
          <p:nvPr>
            <p:ph type="title"/>
          </p:nvPr>
        </p:nvSpPr>
        <p:spPr>
          <a:xfrm>
            <a:off x="2514600" y="152400"/>
            <a:ext cx="8001000" cy="1143000"/>
          </a:xfrm>
        </p:spPr>
        <p:txBody>
          <a:bodyPr>
            <a:normAutofit fontScale="90000"/>
          </a:bodyPr>
          <a:lstStyle/>
          <a:p>
            <a:r>
              <a:rPr lang="en-US" dirty="0">
                <a:latin typeface="Calibri Light" panose="020F0302020204030204" pitchFamily="34" charset="0"/>
              </a:rPr>
              <a:t>State of Michigan</a:t>
            </a:r>
            <a:br>
              <a:rPr lang="en-US" dirty="0">
                <a:latin typeface="Calibri Light" panose="020F0302020204030204" pitchFamily="34" charset="0"/>
              </a:rPr>
            </a:br>
            <a:r>
              <a:rPr lang="en-US" dirty="0" smtClean="0">
                <a:latin typeface="Calibri Light" panose="020F0302020204030204" pitchFamily="34" charset="0"/>
              </a:rPr>
              <a:t>Enterprise Information Management Program</a:t>
            </a:r>
            <a:endParaRPr lang="en-US" dirty="0">
              <a:latin typeface="Calibri Light" panose="020F0302020204030204" pitchFamily="34" charset="0"/>
            </a:endParaRPr>
          </a:p>
        </p:txBody>
      </p:sp>
      <p:sp>
        <p:nvSpPr>
          <p:cNvPr id="85" name="Slide Number Placeholder 2"/>
          <p:cNvSpPr>
            <a:spLocks noGrp="1"/>
          </p:cNvSpPr>
          <p:nvPr>
            <p:ph type="sldNum" sz="quarter" idx="12"/>
          </p:nvPr>
        </p:nvSpPr>
        <p:spPr>
          <a:xfrm>
            <a:off x="11411522" y="7026057"/>
            <a:ext cx="170878" cy="276999"/>
          </a:xfrm>
        </p:spPr>
        <p:txBody>
          <a:bodyPr/>
          <a:lstStyle/>
          <a:p>
            <a:fld id="{A4915D6C-C52D-411A-B543-8EBD1153D229}" type="slidenum">
              <a:rPr lang="en-US" smtClean="0">
                <a:solidFill>
                  <a:prstClr val="black">
                    <a:tint val="75000"/>
                  </a:prstClr>
                </a:solidFill>
              </a:rPr>
              <a:pPr/>
              <a:t>3</a:t>
            </a:fld>
            <a:endParaRPr lang="en-US">
              <a:solidFill>
                <a:prstClr val="black">
                  <a:tint val="75000"/>
                </a:prstClr>
              </a:solidFill>
            </a:endParaRPr>
          </a:p>
        </p:txBody>
      </p:sp>
      <p:grpSp>
        <p:nvGrpSpPr>
          <p:cNvPr id="86" name="Group 85"/>
          <p:cNvGrpSpPr/>
          <p:nvPr/>
        </p:nvGrpSpPr>
        <p:grpSpPr>
          <a:xfrm>
            <a:off x="988239" y="2719540"/>
            <a:ext cx="1958521" cy="1499310"/>
            <a:chOff x="3781633" y="2396191"/>
            <a:chExt cx="2566138" cy="1499310"/>
          </a:xfrm>
        </p:grpSpPr>
        <p:sp>
          <p:nvSpPr>
            <p:cNvPr id="87" name="Freeform 25"/>
            <p:cNvSpPr>
              <a:spLocks noEditPoints="1"/>
            </p:cNvSpPr>
            <p:nvPr/>
          </p:nvSpPr>
          <p:spPr bwMode="black">
            <a:xfrm>
              <a:off x="4894699" y="2458896"/>
              <a:ext cx="779472" cy="708339"/>
            </a:xfrm>
            <a:custGeom>
              <a:avLst/>
              <a:gdLst>
                <a:gd name="T0" fmla="*/ 300 w 300"/>
                <a:gd name="T1" fmla="*/ 201 h 255"/>
                <a:gd name="T2" fmla="*/ 288 w 300"/>
                <a:gd name="T3" fmla="*/ 210 h 255"/>
                <a:gd name="T4" fmla="*/ 285 w 300"/>
                <a:gd name="T5" fmla="*/ 214 h 255"/>
                <a:gd name="T6" fmla="*/ 266 w 300"/>
                <a:gd name="T7" fmla="*/ 230 h 255"/>
                <a:gd name="T8" fmla="*/ 229 w 300"/>
                <a:gd name="T9" fmla="*/ 245 h 255"/>
                <a:gd name="T10" fmla="*/ 169 w 300"/>
                <a:gd name="T11" fmla="*/ 253 h 255"/>
                <a:gd name="T12" fmla="*/ 47 w 300"/>
                <a:gd name="T13" fmla="*/ 231 h 255"/>
                <a:gd name="T14" fmla="*/ 47 w 300"/>
                <a:gd name="T15" fmla="*/ 186 h 255"/>
                <a:gd name="T16" fmla="*/ 89 w 300"/>
                <a:gd name="T17" fmla="*/ 168 h 255"/>
                <a:gd name="T18" fmla="*/ 130 w 300"/>
                <a:gd name="T19" fmla="*/ 171 h 255"/>
                <a:gd name="T20" fmla="*/ 163 w 300"/>
                <a:gd name="T21" fmla="*/ 174 h 255"/>
                <a:gd name="T22" fmla="*/ 198 w 300"/>
                <a:gd name="T23" fmla="*/ 169 h 255"/>
                <a:gd name="T24" fmla="*/ 219 w 300"/>
                <a:gd name="T25" fmla="*/ 182 h 255"/>
                <a:gd name="T26" fmla="*/ 201 w 300"/>
                <a:gd name="T27" fmla="*/ 195 h 255"/>
                <a:gd name="T28" fmla="*/ 174 w 300"/>
                <a:gd name="T29" fmla="*/ 194 h 255"/>
                <a:gd name="T30" fmla="*/ 144 w 300"/>
                <a:gd name="T31" fmla="*/ 202 h 255"/>
                <a:gd name="T32" fmla="*/ 177 w 300"/>
                <a:gd name="T33" fmla="*/ 217 h 255"/>
                <a:gd name="T34" fmla="*/ 223 w 300"/>
                <a:gd name="T35" fmla="*/ 218 h 255"/>
                <a:gd name="T36" fmla="*/ 255 w 300"/>
                <a:gd name="T37" fmla="*/ 209 h 255"/>
                <a:gd name="T38" fmla="*/ 287 w 300"/>
                <a:gd name="T39" fmla="*/ 193 h 255"/>
                <a:gd name="T40" fmla="*/ 300 w 300"/>
                <a:gd name="T41" fmla="*/ 201 h 255"/>
                <a:gd name="T42" fmla="*/ 34 w 300"/>
                <a:gd name="T43" fmla="*/ 173 h 255"/>
                <a:gd name="T44" fmla="*/ 0 w 300"/>
                <a:gd name="T45" fmla="*/ 173 h 255"/>
                <a:gd name="T46" fmla="*/ 0 w 300"/>
                <a:gd name="T47" fmla="*/ 240 h 255"/>
                <a:gd name="T48" fmla="*/ 34 w 300"/>
                <a:gd name="T49" fmla="*/ 240 h 255"/>
                <a:gd name="T50" fmla="*/ 39 w 300"/>
                <a:gd name="T51" fmla="*/ 235 h 255"/>
                <a:gd name="T52" fmla="*/ 39 w 300"/>
                <a:gd name="T53" fmla="*/ 177 h 255"/>
                <a:gd name="T54" fmla="*/ 34 w 300"/>
                <a:gd name="T55" fmla="*/ 173 h 255"/>
                <a:gd name="T56" fmla="*/ 246 w 300"/>
                <a:gd name="T57" fmla="*/ 24 h 255"/>
                <a:gd name="T58" fmla="*/ 246 w 300"/>
                <a:gd name="T59" fmla="*/ 147 h 255"/>
                <a:gd name="T60" fmla="*/ 123 w 300"/>
                <a:gd name="T61" fmla="*/ 147 h 255"/>
                <a:gd name="T62" fmla="*/ 123 w 300"/>
                <a:gd name="T63" fmla="*/ 122 h 255"/>
                <a:gd name="T64" fmla="*/ 99 w 300"/>
                <a:gd name="T65" fmla="*/ 122 h 255"/>
                <a:gd name="T66" fmla="*/ 99 w 300"/>
                <a:gd name="T67" fmla="*/ 0 h 255"/>
                <a:gd name="T68" fmla="*/ 221 w 300"/>
                <a:gd name="T69" fmla="*/ 0 h 255"/>
                <a:gd name="T70" fmla="*/ 221 w 300"/>
                <a:gd name="T71" fmla="*/ 24 h 255"/>
                <a:gd name="T72" fmla="*/ 246 w 300"/>
                <a:gd name="T73" fmla="*/ 24 h 255"/>
                <a:gd name="T74" fmla="*/ 123 w 300"/>
                <a:gd name="T75" fmla="*/ 116 h 255"/>
                <a:gd name="T76" fmla="*/ 123 w 300"/>
                <a:gd name="T77" fmla="*/ 24 h 255"/>
                <a:gd name="T78" fmla="*/ 215 w 300"/>
                <a:gd name="T79" fmla="*/ 24 h 255"/>
                <a:gd name="T80" fmla="*/ 215 w 300"/>
                <a:gd name="T81" fmla="*/ 6 h 255"/>
                <a:gd name="T82" fmla="*/ 105 w 300"/>
                <a:gd name="T83" fmla="*/ 6 h 255"/>
                <a:gd name="T84" fmla="*/ 105 w 300"/>
                <a:gd name="T85" fmla="*/ 116 h 255"/>
                <a:gd name="T86" fmla="*/ 123 w 300"/>
                <a:gd name="T87" fmla="*/ 116 h 255"/>
                <a:gd name="T88" fmla="*/ 224 w 300"/>
                <a:gd name="T89" fmla="*/ 85 h 255"/>
                <a:gd name="T90" fmla="*/ 183 w 300"/>
                <a:gd name="T91" fmla="*/ 56 h 255"/>
                <a:gd name="T92" fmla="*/ 183 w 300"/>
                <a:gd name="T93" fmla="*/ 76 h 255"/>
                <a:gd name="T94" fmla="*/ 145 w 300"/>
                <a:gd name="T95" fmla="*/ 76 h 255"/>
                <a:gd name="T96" fmla="*/ 145 w 300"/>
                <a:gd name="T97" fmla="*/ 94 h 255"/>
                <a:gd name="T98" fmla="*/ 183 w 300"/>
                <a:gd name="T99" fmla="*/ 94 h 255"/>
                <a:gd name="T100" fmla="*/ 183 w 300"/>
                <a:gd name="T101" fmla="*/ 115 h 255"/>
                <a:gd name="T102" fmla="*/ 224 w 300"/>
                <a:gd name="T103" fmla="*/ 8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0" h="255">
                  <a:moveTo>
                    <a:pt x="300" y="201"/>
                  </a:moveTo>
                  <a:cubicBezTo>
                    <a:pt x="300" y="201"/>
                    <a:pt x="299" y="202"/>
                    <a:pt x="288" y="210"/>
                  </a:cubicBezTo>
                  <a:cubicBezTo>
                    <a:pt x="288" y="210"/>
                    <a:pt x="286" y="214"/>
                    <a:pt x="285" y="214"/>
                  </a:cubicBezTo>
                  <a:cubicBezTo>
                    <a:pt x="280" y="218"/>
                    <a:pt x="275" y="223"/>
                    <a:pt x="266" y="230"/>
                  </a:cubicBezTo>
                  <a:cubicBezTo>
                    <a:pt x="257" y="231"/>
                    <a:pt x="238" y="240"/>
                    <a:pt x="229" y="245"/>
                  </a:cubicBezTo>
                  <a:cubicBezTo>
                    <a:pt x="212" y="244"/>
                    <a:pt x="187" y="248"/>
                    <a:pt x="169" y="253"/>
                  </a:cubicBezTo>
                  <a:cubicBezTo>
                    <a:pt x="143" y="249"/>
                    <a:pt x="140" y="255"/>
                    <a:pt x="47" y="231"/>
                  </a:cubicBezTo>
                  <a:cubicBezTo>
                    <a:pt x="47" y="231"/>
                    <a:pt x="47" y="194"/>
                    <a:pt x="47" y="186"/>
                  </a:cubicBezTo>
                  <a:cubicBezTo>
                    <a:pt x="64" y="182"/>
                    <a:pt x="69" y="171"/>
                    <a:pt x="89" y="168"/>
                  </a:cubicBezTo>
                  <a:cubicBezTo>
                    <a:pt x="103" y="166"/>
                    <a:pt x="116" y="167"/>
                    <a:pt x="130" y="171"/>
                  </a:cubicBezTo>
                  <a:cubicBezTo>
                    <a:pt x="139" y="174"/>
                    <a:pt x="148" y="176"/>
                    <a:pt x="163" y="174"/>
                  </a:cubicBezTo>
                  <a:cubicBezTo>
                    <a:pt x="176" y="173"/>
                    <a:pt x="181" y="169"/>
                    <a:pt x="198" y="169"/>
                  </a:cubicBezTo>
                  <a:cubicBezTo>
                    <a:pt x="209" y="169"/>
                    <a:pt x="220" y="176"/>
                    <a:pt x="219" y="182"/>
                  </a:cubicBezTo>
                  <a:cubicBezTo>
                    <a:pt x="219" y="188"/>
                    <a:pt x="208" y="194"/>
                    <a:pt x="201" y="195"/>
                  </a:cubicBezTo>
                  <a:cubicBezTo>
                    <a:pt x="185" y="195"/>
                    <a:pt x="189" y="194"/>
                    <a:pt x="174" y="194"/>
                  </a:cubicBezTo>
                  <a:cubicBezTo>
                    <a:pt x="156" y="194"/>
                    <a:pt x="155" y="197"/>
                    <a:pt x="144" y="202"/>
                  </a:cubicBezTo>
                  <a:cubicBezTo>
                    <a:pt x="155" y="205"/>
                    <a:pt x="162" y="209"/>
                    <a:pt x="177" y="217"/>
                  </a:cubicBezTo>
                  <a:cubicBezTo>
                    <a:pt x="193" y="215"/>
                    <a:pt x="209" y="217"/>
                    <a:pt x="223" y="218"/>
                  </a:cubicBezTo>
                  <a:cubicBezTo>
                    <a:pt x="235" y="215"/>
                    <a:pt x="241" y="210"/>
                    <a:pt x="255" y="209"/>
                  </a:cubicBezTo>
                  <a:cubicBezTo>
                    <a:pt x="264" y="202"/>
                    <a:pt x="276" y="191"/>
                    <a:pt x="287" y="193"/>
                  </a:cubicBezTo>
                  <a:cubicBezTo>
                    <a:pt x="293" y="194"/>
                    <a:pt x="300" y="201"/>
                    <a:pt x="300" y="201"/>
                  </a:cubicBezTo>
                  <a:close/>
                  <a:moveTo>
                    <a:pt x="34" y="173"/>
                  </a:moveTo>
                  <a:cubicBezTo>
                    <a:pt x="0" y="173"/>
                    <a:pt x="0" y="173"/>
                    <a:pt x="0" y="173"/>
                  </a:cubicBezTo>
                  <a:cubicBezTo>
                    <a:pt x="0" y="240"/>
                    <a:pt x="0" y="240"/>
                    <a:pt x="0" y="240"/>
                  </a:cubicBezTo>
                  <a:cubicBezTo>
                    <a:pt x="34" y="240"/>
                    <a:pt x="34" y="240"/>
                    <a:pt x="34" y="240"/>
                  </a:cubicBezTo>
                  <a:cubicBezTo>
                    <a:pt x="37" y="240"/>
                    <a:pt x="39" y="238"/>
                    <a:pt x="39" y="235"/>
                  </a:cubicBezTo>
                  <a:cubicBezTo>
                    <a:pt x="39" y="177"/>
                    <a:pt x="39" y="177"/>
                    <a:pt x="39" y="177"/>
                  </a:cubicBezTo>
                  <a:cubicBezTo>
                    <a:pt x="39" y="175"/>
                    <a:pt x="37" y="173"/>
                    <a:pt x="34" y="173"/>
                  </a:cubicBezTo>
                  <a:close/>
                  <a:moveTo>
                    <a:pt x="246" y="24"/>
                  </a:moveTo>
                  <a:cubicBezTo>
                    <a:pt x="246" y="147"/>
                    <a:pt x="246" y="147"/>
                    <a:pt x="246" y="147"/>
                  </a:cubicBezTo>
                  <a:cubicBezTo>
                    <a:pt x="123" y="147"/>
                    <a:pt x="123" y="147"/>
                    <a:pt x="123" y="147"/>
                  </a:cubicBezTo>
                  <a:cubicBezTo>
                    <a:pt x="123" y="122"/>
                    <a:pt x="123" y="122"/>
                    <a:pt x="123" y="122"/>
                  </a:cubicBezTo>
                  <a:cubicBezTo>
                    <a:pt x="99" y="122"/>
                    <a:pt x="99" y="122"/>
                    <a:pt x="99" y="122"/>
                  </a:cubicBezTo>
                  <a:cubicBezTo>
                    <a:pt x="99" y="0"/>
                    <a:pt x="99" y="0"/>
                    <a:pt x="99" y="0"/>
                  </a:cubicBezTo>
                  <a:cubicBezTo>
                    <a:pt x="221" y="0"/>
                    <a:pt x="221" y="0"/>
                    <a:pt x="221" y="0"/>
                  </a:cubicBezTo>
                  <a:cubicBezTo>
                    <a:pt x="221" y="24"/>
                    <a:pt x="221" y="24"/>
                    <a:pt x="221" y="24"/>
                  </a:cubicBezTo>
                  <a:lnTo>
                    <a:pt x="246" y="24"/>
                  </a:lnTo>
                  <a:close/>
                  <a:moveTo>
                    <a:pt x="123" y="116"/>
                  </a:moveTo>
                  <a:cubicBezTo>
                    <a:pt x="123" y="24"/>
                    <a:pt x="123" y="24"/>
                    <a:pt x="123" y="24"/>
                  </a:cubicBezTo>
                  <a:cubicBezTo>
                    <a:pt x="215" y="24"/>
                    <a:pt x="215" y="24"/>
                    <a:pt x="215" y="24"/>
                  </a:cubicBezTo>
                  <a:cubicBezTo>
                    <a:pt x="215" y="6"/>
                    <a:pt x="215" y="6"/>
                    <a:pt x="215" y="6"/>
                  </a:cubicBezTo>
                  <a:cubicBezTo>
                    <a:pt x="105" y="6"/>
                    <a:pt x="105" y="6"/>
                    <a:pt x="105" y="6"/>
                  </a:cubicBezTo>
                  <a:cubicBezTo>
                    <a:pt x="105" y="116"/>
                    <a:pt x="105" y="116"/>
                    <a:pt x="105" y="116"/>
                  </a:cubicBezTo>
                  <a:lnTo>
                    <a:pt x="123" y="116"/>
                  </a:lnTo>
                  <a:close/>
                  <a:moveTo>
                    <a:pt x="224" y="85"/>
                  </a:moveTo>
                  <a:cubicBezTo>
                    <a:pt x="183" y="56"/>
                    <a:pt x="183" y="56"/>
                    <a:pt x="183" y="56"/>
                  </a:cubicBezTo>
                  <a:cubicBezTo>
                    <a:pt x="183" y="76"/>
                    <a:pt x="183" y="76"/>
                    <a:pt x="183" y="76"/>
                  </a:cubicBezTo>
                  <a:cubicBezTo>
                    <a:pt x="145" y="76"/>
                    <a:pt x="145" y="76"/>
                    <a:pt x="145" y="76"/>
                  </a:cubicBezTo>
                  <a:cubicBezTo>
                    <a:pt x="145" y="94"/>
                    <a:pt x="145" y="94"/>
                    <a:pt x="145" y="94"/>
                  </a:cubicBezTo>
                  <a:cubicBezTo>
                    <a:pt x="183" y="94"/>
                    <a:pt x="183" y="94"/>
                    <a:pt x="183" y="94"/>
                  </a:cubicBezTo>
                  <a:cubicBezTo>
                    <a:pt x="183" y="115"/>
                    <a:pt x="183" y="115"/>
                    <a:pt x="183" y="115"/>
                  </a:cubicBezTo>
                  <a:lnTo>
                    <a:pt x="224" y="85"/>
                  </a:lnTo>
                  <a:close/>
                </a:path>
              </a:pathLst>
            </a:custGeom>
            <a:solidFill>
              <a:srgbClr val="660033"/>
            </a:solidFill>
            <a:ln>
              <a:noFill/>
            </a:ln>
          </p:spPr>
          <p:txBody>
            <a:bodyPr vert="horz" wrap="square" lIns="82305" tIns="41153" rIns="82305" bIns="41153" numCol="1" anchor="t" anchorCtr="0" compatLnSpc="1">
              <a:prstTxWarp prst="textNoShape">
                <a:avLst/>
              </a:prstTxWarp>
            </a:bodyPr>
            <a:lstStyle/>
            <a:p>
              <a:endParaRPr lang="en-US" sz="1600">
                <a:solidFill>
                  <a:prstClr val="black"/>
                </a:solidFill>
              </a:endParaRPr>
            </a:p>
          </p:txBody>
        </p:sp>
        <p:sp>
          <p:nvSpPr>
            <p:cNvPr id="88" name="AutoShape 212"/>
            <p:cNvSpPr>
              <a:spLocks noChangeArrowheads="1"/>
            </p:cNvSpPr>
            <p:nvPr/>
          </p:nvSpPr>
          <p:spPr bwMode="auto">
            <a:xfrm>
              <a:off x="4337907" y="2400174"/>
              <a:ext cx="459752" cy="834137"/>
            </a:xfrm>
            <a:prstGeom prst="roundRect">
              <a:avLst>
                <a:gd name="adj" fmla="val 16667"/>
              </a:avLst>
            </a:prstGeom>
            <a:solidFill>
              <a:srgbClr val="660033"/>
            </a:solidFill>
            <a:ln w="28575">
              <a:solidFill>
                <a:srgbClr val="FFFFFF"/>
              </a:solidFill>
              <a:round/>
              <a:headEnd/>
              <a:tailEnd/>
            </a:ln>
            <a:effectLst>
              <a:outerShdw dist="71842" dir="2700000" algn="ctr" rotWithShape="0">
                <a:srgbClr val="FFFFFF"/>
              </a:outerShdw>
            </a:effectLst>
          </p:spPr>
          <p:txBody>
            <a:bodyPr wrap="none" anchor="ctr"/>
            <a:lstStyle/>
            <a:p>
              <a:pPr defTabSz="1018824">
                <a:defRPr/>
              </a:pPr>
              <a:endParaRPr lang="en-GB" sz="2000" kern="0">
                <a:solidFill>
                  <a:srgbClr val="000000"/>
                </a:solidFill>
              </a:endParaRPr>
            </a:p>
          </p:txBody>
        </p:sp>
        <p:sp>
          <p:nvSpPr>
            <p:cNvPr id="89" name="Freeform 313"/>
            <p:cNvSpPr>
              <a:spLocks/>
            </p:cNvSpPr>
            <p:nvPr/>
          </p:nvSpPr>
          <p:spPr bwMode="auto">
            <a:xfrm>
              <a:off x="4434947" y="2485595"/>
              <a:ext cx="265672" cy="693506"/>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bg1"/>
            </a:solidFill>
            <a:ln w="9525">
              <a:noFill/>
              <a:round/>
              <a:headEnd/>
              <a:tailEnd/>
            </a:ln>
          </p:spPr>
          <p:txBody>
            <a:bodyPr/>
            <a:lstStyle/>
            <a:p>
              <a:pPr defTabSz="1018824">
                <a:defRPr/>
              </a:pPr>
              <a:endParaRPr lang="en-GB" sz="2000" kern="0">
                <a:solidFill>
                  <a:srgbClr val="000000"/>
                </a:solidFill>
              </a:endParaRPr>
            </a:p>
          </p:txBody>
        </p:sp>
        <p:sp>
          <p:nvSpPr>
            <p:cNvPr id="90" name="Rectangle 89"/>
            <p:cNvSpPr/>
            <p:nvPr/>
          </p:nvSpPr>
          <p:spPr>
            <a:xfrm>
              <a:off x="4837094" y="2396191"/>
              <a:ext cx="896112" cy="813816"/>
            </a:xfrm>
            <a:prstGeom prst="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91" name="Rectangle 90"/>
            <p:cNvSpPr/>
            <p:nvPr/>
          </p:nvSpPr>
          <p:spPr>
            <a:xfrm>
              <a:off x="3781633" y="3310726"/>
              <a:ext cx="2566138" cy="584775"/>
            </a:xfrm>
            <a:prstGeom prst="rect">
              <a:avLst/>
            </a:prstGeom>
          </p:spPr>
          <p:txBody>
            <a:bodyPr wrap="square">
              <a:spAutoFit/>
            </a:bodyPr>
            <a:lstStyle/>
            <a:p>
              <a:pPr algn="ctr"/>
              <a:r>
                <a:rPr lang="en-US" sz="1600" b="1" u="sng" dirty="0">
                  <a:solidFill>
                    <a:prstClr val="black"/>
                  </a:solidFill>
                </a:rPr>
                <a:t>Enhanced Customer Experience</a:t>
              </a:r>
            </a:p>
          </p:txBody>
        </p:sp>
      </p:grpSp>
      <p:sp>
        <p:nvSpPr>
          <p:cNvPr id="92" name="Rectangle 91"/>
          <p:cNvSpPr/>
          <p:nvPr/>
        </p:nvSpPr>
        <p:spPr>
          <a:xfrm>
            <a:off x="988239" y="4246203"/>
            <a:ext cx="1956023" cy="1565586"/>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a:solidFill>
                  <a:schemeClr val="bg1"/>
                </a:solidFill>
                <a:latin typeface="+mj-lt"/>
              </a:rPr>
              <a:t>Integration of citizen data across departmental siloes to know and serve the customer better. </a:t>
            </a:r>
          </a:p>
          <a:p>
            <a:pPr algn="ctr"/>
            <a:r>
              <a:rPr lang="en-US" sz="1200" dirty="0">
                <a:solidFill>
                  <a:schemeClr val="bg1"/>
                </a:solidFill>
                <a:latin typeface="+mj-lt"/>
              </a:rPr>
              <a:t>Enabling single sign on for all government programs and </a:t>
            </a:r>
            <a:r>
              <a:rPr lang="en-US" sz="1200" dirty="0" smtClean="0">
                <a:solidFill>
                  <a:schemeClr val="bg1"/>
                </a:solidFill>
                <a:latin typeface="+mj-lt"/>
              </a:rPr>
              <a:t>interaction</a:t>
            </a:r>
            <a:endParaRPr lang="en-US" sz="1200" dirty="0">
              <a:solidFill>
                <a:schemeClr val="bg1"/>
              </a:solidFill>
              <a:latin typeface="+mj-lt"/>
            </a:endParaRPr>
          </a:p>
        </p:txBody>
      </p:sp>
      <p:grpSp>
        <p:nvGrpSpPr>
          <p:cNvPr id="93" name="Group 92"/>
          <p:cNvGrpSpPr/>
          <p:nvPr/>
        </p:nvGrpSpPr>
        <p:grpSpPr>
          <a:xfrm>
            <a:off x="3570701" y="2745811"/>
            <a:ext cx="2309744" cy="1279930"/>
            <a:chOff x="1866927" y="2483040"/>
            <a:chExt cx="2378094" cy="1237052"/>
          </a:xfrm>
        </p:grpSpPr>
        <p:sp>
          <p:nvSpPr>
            <p:cNvPr id="94" name="AutoShape 212"/>
            <p:cNvSpPr>
              <a:spLocks noChangeArrowheads="1"/>
            </p:cNvSpPr>
            <p:nvPr/>
          </p:nvSpPr>
          <p:spPr bwMode="auto">
            <a:xfrm>
              <a:off x="2398829" y="2483040"/>
              <a:ext cx="459752" cy="834137"/>
            </a:xfrm>
            <a:prstGeom prst="roundRect">
              <a:avLst>
                <a:gd name="adj" fmla="val 16667"/>
              </a:avLst>
            </a:prstGeom>
            <a:solidFill>
              <a:srgbClr val="660033"/>
            </a:solidFill>
            <a:ln w="28575">
              <a:solidFill>
                <a:srgbClr val="FFFFFF"/>
              </a:solidFill>
              <a:round/>
              <a:headEnd/>
              <a:tailEnd/>
            </a:ln>
            <a:effectLst>
              <a:outerShdw dist="71842" dir="2700000" algn="ctr" rotWithShape="0">
                <a:srgbClr val="FFFFFF"/>
              </a:outerShdw>
            </a:effectLst>
          </p:spPr>
          <p:txBody>
            <a:bodyPr wrap="none" anchor="ctr"/>
            <a:lstStyle/>
            <a:p>
              <a:pPr defTabSz="1018824">
                <a:defRPr/>
              </a:pPr>
              <a:endParaRPr lang="en-GB" sz="2000" kern="0">
                <a:solidFill>
                  <a:srgbClr val="000000"/>
                </a:solidFill>
              </a:endParaRPr>
            </a:p>
          </p:txBody>
        </p:sp>
        <p:sp>
          <p:nvSpPr>
            <p:cNvPr id="95" name="Freeform 313"/>
            <p:cNvSpPr>
              <a:spLocks/>
            </p:cNvSpPr>
            <p:nvPr/>
          </p:nvSpPr>
          <p:spPr bwMode="auto">
            <a:xfrm>
              <a:off x="2495869" y="2568461"/>
              <a:ext cx="265672" cy="693506"/>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bg1"/>
            </a:solidFill>
            <a:ln w="9525">
              <a:noFill/>
              <a:round/>
              <a:headEnd/>
              <a:tailEnd/>
            </a:ln>
          </p:spPr>
          <p:txBody>
            <a:bodyPr/>
            <a:lstStyle/>
            <a:p>
              <a:pPr defTabSz="1018824">
                <a:defRPr/>
              </a:pPr>
              <a:endParaRPr lang="en-GB" sz="2000" kern="0">
                <a:solidFill>
                  <a:srgbClr val="000000"/>
                </a:solidFill>
              </a:endParaRPr>
            </a:p>
          </p:txBody>
        </p:sp>
        <p:pic>
          <p:nvPicPr>
            <p:cNvPr id="96" name="Picture 6" descr="\\MAGNUM\Projects\Microsoft\Cloud Power FY12\Design\Icons\PNGs\Virtual_Network.png"/>
            <p:cNvPicPr>
              <a:picLocks noChangeAspect="1" noChangeArrowheads="1"/>
            </p:cNvPicPr>
            <p:nvPr/>
          </p:nvPicPr>
          <p:blipFill>
            <a:blip r:embed="rId3" cstate="print">
              <a:lum bright="100000"/>
            </a:blip>
            <a:srcRect/>
            <a:stretch>
              <a:fillRect/>
            </a:stretch>
          </p:blipFill>
          <p:spPr bwMode="auto">
            <a:xfrm>
              <a:off x="2858581" y="2487654"/>
              <a:ext cx="892759" cy="812188"/>
            </a:xfrm>
            <a:prstGeom prst="rect">
              <a:avLst/>
            </a:prstGeom>
            <a:solidFill>
              <a:srgbClr val="660033"/>
            </a:solidFill>
          </p:spPr>
        </p:pic>
        <p:sp>
          <p:nvSpPr>
            <p:cNvPr id="97" name="Rectangle 96"/>
            <p:cNvSpPr/>
            <p:nvPr/>
          </p:nvSpPr>
          <p:spPr>
            <a:xfrm rot="10800000" flipV="1">
              <a:off x="1866927" y="3392880"/>
              <a:ext cx="2378094" cy="327212"/>
            </a:xfrm>
            <a:prstGeom prst="rect">
              <a:avLst/>
            </a:prstGeom>
            <a:noFill/>
          </p:spPr>
          <p:txBody>
            <a:bodyPr wrap="square">
              <a:spAutoFit/>
            </a:bodyPr>
            <a:lstStyle/>
            <a:p>
              <a:pPr algn="ctr"/>
              <a:r>
                <a:rPr lang="en-US" sz="1600" b="1" u="sng" dirty="0">
                  <a:solidFill>
                    <a:prstClr val="black"/>
                  </a:solidFill>
                </a:rPr>
                <a:t>Increased Transparency</a:t>
              </a:r>
            </a:p>
          </p:txBody>
        </p:sp>
      </p:grpSp>
      <p:grpSp>
        <p:nvGrpSpPr>
          <p:cNvPr id="98" name="Group 97"/>
          <p:cNvGrpSpPr/>
          <p:nvPr/>
        </p:nvGrpSpPr>
        <p:grpSpPr>
          <a:xfrm>
            <a:off x="6413434" y="2734813"/>
            <a:ext cx="2258953" cy="1421618"/>
            <a:chOff x="5823485" y="2424445"/>
            <a:chExt cx="2258953" cy="1421618"/>
          </a:xfrm>
        </p:grpSpPr>
        <p:pic>
          <p:nvPicPr>
            <p:cNvPr id="99" name="Picture 8" descr="\\MAGNUM\Projects\Microsoft\Cloud Power FY12\Design\Icons\PNGs\Cross Platform.png"/>
            <p:cNvPicPr preferRelativeResize="0">
              <a:picLocks noChangeArrowheads="1"/>
            </p:cNvPicPr>
            <p:nvPr/>
          </p:nvPicPr>
          <p:blipFill>
            <a:blip r:embed="rId4" cstate="print">
              <a:lum bright="100000"/>
            </a:blip>
            <a:srcRect/>
            <a:stretch>
              <a:fillRect/>
            </a:stretch>
          </p:blipFill>
          <p:spPr bwMode="auto">
            <a:xfrm>
              <a:off x="6526958" y="2424445"/>
              <a:ext cx="852009" cy="777240"/>
            </a:xfrm>
            <a:prstGeom prst="rect">
              <a:avLst/>
            </a:prstGeom>
            <a:solidFill>
              <a:srgbClr val="660033"/>
            </a:solidFill>
            <a:ln>
              <a:solidFill>
                <a:srgbClr val="003300"/>
              </a:solidFill>
            </a:ln>
          </p:spPr>
        </p:pic>
        <p:sp>
          <p:nvSpPr>
            <p:cNvPr id="100" name="Rectangle 99"/>
            <p:cNvSpPr/>
            <p:nvPr/>
          </p:nvSpPr>
          <p:spPr>
            <a:xfrm>
              <a:off x="5823485" y="3261288"/>
              <a:ext cx="2258953" cy="584775"/>
            </a:xfrm>
            <a:prstGeom prst="rect">
              <a:avLst/>
            </a:prstGeom>
          </p:spPr>
          <p:txBody>
            <a:bodyPr wrap="none">
              <a:spAutoFit/>
            </a:bodyPr>
            <a:lstStyle/>
            <a:p>
              <a:pPr algn="ctr"/>
              <a:r>
                <a:rPr lang="en-US" sz="1600" b="1" u="sng" dirty="0">
                  <a:solidFill>
                    <a:prstClr val="black"/>
                  </a:solidFill>
                </a:rPr>
                <a:t>Improved </a:t>
              </a:r>
            </a:p>
            <a:p>
              <a:pPr algn="ctr"/>
              <a:r>
                <a:rPr lang="en-US" sz="1600" b="1" u="sng" dirty="0">
                  <a:solidFill>
                    <a:prstClr val="black"/>
                  </a:solidFill>
                </a:rPr>
                <a:t>Government Operations</a:t>
              </a:r>
            </a:p>
          </p:txBody>
        </p:sp>
      </p:grpSp>
      <p:sp>
        <p:nvSpPr>
          <p:cNvPr id="101" name="Rectangle 100"/>
          <p:cNvSpPr/>
          <p:nvPr/>
        </p:nvSpPr>
        <p:spPr>
          <a:xfrm>
            <a:off x="3747562" y="4246203"/>
            <a:ext cx="1956023" cy="1565586"/>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a:solidFill>
                  <a:schemeClr val="bg1"/>
                </a:solidFill>
                <a:latin typeface="+mj-lt"/>
              </a:rPr>
              <a:t>Strengthen data foundation, enhance the open data portal.</a:t>
            </a:r>
          </a:p>
          <a:p>
            <a:pPr algn="ctr"/>
            <a:r>
              <a:rPr lang="en-US" sz="1200" dirty="0">
                <a:solidFill>
                  <a:schemeClr val="bg1"/>
                </a:solidFill>
                <a:latin typeface="+mj-lt"/>
              </a:rPr>
              <a:t>Identification of data as public, open and </a:t>
            </a:r>
            <a:r>
              <a:rPr lang="en-US" sz="1200" dirty="0" smtClean="0">
                <a:solidFill>
                  <a:schemeClr val="bg1"/>
                </a:solidFill>
                <a:latin typeface="+mj-lt"/>
              </a:rPr>
              <a:t>available</a:t>
            </a:r>
            <a:endParaRPr lang="en-US" sz="1200" dirty="0">
              <a:solidFill>
                <a:schemeClr val="bg1"/>
              </a:solidFill>
              <a:latin typeface="+mj-lt"/>
            </a:endParaRPr>
          </a:p>
          <a:p>
            <a:pPr algn="ctr"/>
            <a:endParaRPr lang="en-US" sz="1200" dirty="0">
              <a:solidFill>
                <a:schemeClr val="bg1"/>
              </a:solidFill>
              <a:latin typeface="+mj-lt"/>
            </a:endParaRPr>
          </a:p>
        </p:txBody>
      </p:sp>
      <p:sp>
        <p:nvSpPr>
          <p:cNvPr id="102" name="Rectangle 101"/>
          <p:cNvSpPr/>
          <p:nvPr/>
        </p:nvSpPr>
        <p:spPr>
          <a:xfrm>
            <a:off x="6506885" y="4246203"/>
            <a:ext cx="1956023" cy="1565586"/>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a:solidFill>
                  <a:schemeClr val="bg1"/>
                </a:solidFill>
                <a:latin typeface="+mj-lt"/>
              </a:rPr>
              <a:t>Seamless and streamlined protocol for cross-departmental data sharing.</a:t>
            </a:r>
          </a:p>
          <a:p>
            <a:pPr algn="ctr"/>
            <a:r>
              <a:rPr lang="en-US" sz="1200" dirty="0">
                <a:solidFill>
                  <a:schemeClr val="bg1"/>
                </a:solidFill>
                <a:latin typeface="+mj-lt"/>
              </a:rPr>
              <a:t>Bring disparate agencies together by building data-centric communities, cohorts and groups </a:t>
            </a:r>
          </a:p>
          <a:p>
            <a:pPr algn="ctr"/>
            <a:endParaRPr lang="en-US" sz="1200" dirty="0">
              <a:solidFill>
                <a:schemeClr val="bg1"/>
              </a:solidFill>
              <a:latin typeface="+mj-lt"/>
            </a:endParaRPr>
          </a:p>
          <a:p>
            <a:pPr algn="ctr"/>
            <a:endParaRPr lang="en-US" sz="1200" dirty="0">
              <a:solidFill>
                <a:schemeClr val="bg1"/>
              </a:solidFill>
              <a:latin typeface="+mj-lt"/>
            </a:endParaRPr>
          </a:p>
          <a:p>
            <a:pPr algn="ctr"/>
            <a:endParaRPr lang="en-US" sz="1200" dirty="0">
              <a:solidFill>
                <a:schemeClr val="bg1"/>
              </a:solidFill>
              <a:latin typeface="+mj-lt"/>
            </a:endParaRPr>
          </a:p>
        </p:txBody>
      </p:sp>
      <p:grpSp>
        <p:nvGrpSpPr>
          <p:cNvPr id="103" name="Group 102"/>
          <p:cNvGrpSpPr/>
          <p:nvPr/>
        </p:nvGrpSpPr>
        <p:grpSpPr>
          <a:xfrm>
            <a:off x="9448970" y="2719540"/>
            <a:ext cx="1590500" cy="1442486"/>
            <a:chOff x="8034897" y="2458544"/>
            <a:chExt cx="1590500" cy="1442486"/>
          </a:xfrm>
        </p:grpSpPr>
        <p:sp>
          <p:nvSpPr>
            <p:cNvPr id="104" name="Rectangle 103"/>
            <p:cNvSpPr/>
            <p:nvPr/>
          </p:nvSpPr>
          <p:spPr>
            <a:xfrm>
              <a:off x="8157273" y="2458544"/>
              <a:ext cx="1321102" cy="701421"/>
            </a:xfrm>
            <a:prstGeom prst="rect">
              <a:avLst/>
            </a:prstGeom>
            <a:solidFill>
              <a:srgbClr val="660033"/>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grpSp>
          <p:nvGrpSpPr>
            <p:cNvPr id="105" name="Group 23"/>
            <p:cNvGrpSpPr>
              <a:grpSpLocks noChangeAspect="1"/>
            </p:cNvGrpSpPr>
            <p:nvPr/>
          </p:nvGrpSpPr>
          <p:grpSpPr bwMode="auto">
            <a:xfrm>
              <a:off x="8941152" y="2580595"/>
              <a:ext cx="306548" cy="495193"/>
              <a:chOff x="2772" y="1585"/>
              <a:chExt cx="423" cy="683"/>
            </a:xfrm>
            <a:solidFill>
              <a:schemeClr val="bg1"/>
            </a:solidFill>
          </p:grpSpPr>
          <p:sp>
            <p:nvSpPr>
              <p:cNvPr id="108" name="Freeform 24"/>
              <p:cNvSpPr>
                <a:spLocks noChangeAspect="1"/>
              </p:cNvSpPr>
              <p:nvPr/>
            </p:nvSpPr>
            <p:spPr bwMode="auto">
              <a:xfrm>
                <a:off x="2893" y="1834"/>
                <a:ext cx="78" cy="269"/>
              </a:xfrm>
              <a:custGeom>
                <a:avLst/>
                <a:gdLst>
                  <a:gd name="T0" fmla="*/ 39 w 155"/>
                  <a:gd name="T1" fmla="*/ 130 h 537"/>
                  <a:gd name="T2" fmla="*/ 7 w 155"/>
                  <a:gd name="T3" fmla="*/ 3 h 537"/>
                  <a:gd name="T4" fmla="*/ 7 w 155"/>
                  <a:gd name="T5" fmla="*/ 2 h 537"/>
                  <a:gd name="T6" fmla="*/ 6 w 155"/>
                  <a:gd name="T7" fmla="*/ 1 h 537"/>
                  <a:gd name="T8" fmla="*/ 4 w 155"/>
                  <a:gd name="T9" fmla="*/ 0 h 537"/>
                  <a:gd name="T10" fmla="*/ 3 w 155"/>
                  <a:gd name="T11" fmla="*/ 0 h 537"/>
                  <a:gd name="T12" fmla="*/ 1 w 155"/>
                  <a:gd name="T13" fmla="*/ 1 h 537"/>
                  <a:gd name="T14" fmla="*/ 1 w 155"/>
                  <a:gd name="T15" fmla="*/ 2 h 537"/>
                  <a:gd name="T16" fmla="*/ 0 w 155"/>
                  <a:gd name="T17" fmla="*/ 3 h 537"/>
                  <a:gd name="T18" fmla="*/ 0 w 155"/>
                  <a:gd name="T19" fmla="*/ 5 h 537"/>
                  <a:gd name="T20" fmla="*/ 32 w 155"/>
                  <a:gd name="T21" fmla="*/ 132 h 537"/>
                  <a:gd name="T22" fmla="*/ 32 w 155"/>
                  <a:gd name="T23" fmla="*/ 132 h 537"/>
                  <a:gd name="T24" fmla="*/ 33 w 155"/>
                  <a:gd name="T25" fmla="*/ 133 h 537"/>
                  <a:gd name="T26" fmla="*/ 34 w 155"/>
                  <a:gd name="T27" fmla="*/ 134 h 537"/>
                  <a:gd name="T28" fmla="*/ 35 w 155"/>
                  <a:gd name="T29" fmla="*/ 135 h 537"/>
                  <a:gd name="T30" fmla="*/ 37 w 155"/>
                  <a:gd name="T31" fmla="*/ 135 h 537"/>
                  <a:gd name="T32" fmla="*/ 38 w 155"/>
                  <a:gd name="T33" fmla="*/ 134 h 537"/>
                  <a:gd name="T34" fmla="*/ 39 w 155"/>
                  <a:gd name="T35" fmla="*/ 133 h 537"/>
                  <a:gd name="T36" fmla="*/ 39 w 155"/>
                  <a:gd name="T37" fmla="*/ 132 h 537"/>
                  <a:gd name="T38" fmla="*/ 39 w 155"/>
                  <a:gd name="T39" fmla="*/ 130 h 537"/>
                  <a:gd name="T40" fmla="*/ 39 w 155"/>
                  <a:gd name="T41" fmla="*/ 130 h 5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5"/>
                  <a:gd name="T64" fmla="*/ 0 h 537"/>
                  <a:gd name="T65" fmla="*/ 155 w 155"/>
                  <a:gd name="T66" fmla="*/ 537 h 5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5" h="537">
                    <a:moveTo>
                      <a:pt x="155" y="519"/>
                    </a:moveTo>
                    <a:lnTo>
                      <a:pt x="27" y="11"/>
                    </a:lnTo>
                    <a:lnTo>
                      <a:pt x="25" y="6"/>
                    </a:lnTo>
                    <a:lnTo>
                      <a:pt x="22" y="2"/>
                    </a:lnTo>
                    <a:lnTo>
                      <a:pt x="16" y="0"/>
                    </a:lnTo>
                    <a:lnTo>
                      <a:pt x="10" y="0"/>
                    </a:lnTo>
                    <a:lnTo>
                      <a:pt x="4" y="2"/>
                    </a:lnTo>
                    <a:lnTo>
                      <a:pt x="1" y="7"/>
                    </a:lnTo>
                    <a:lnTo>
                      <a:pt x="0" y="12"/>
                    </a:lnTo>
                    <a:lnTo>
                      <a:pt x="0" y="18"/>
                    </a:lnTo>
                    <a:lnTo>
                      <a:pt x="127" y="526"/>
                    </a:lnTo>
                    <a:lnTo>
                      <a:pt x="129" y="532"/>
                    </a:lnTo>
                    <a:lnTo>
                      <a:pt x="133" y="535"/>
                    </a:lnTo>
                    <a:lnTo>
                      <a:pt x="139" y="537"/>
                    </a:lnTo>
                    <a:lnTo>
                      <a:pt x="145" y="537"/>
                    </a:lnTo>
                    <a:lnTo>
                      <a:pt x="150" y="534"/>
                    </a:lnTo>
                    <a:lnTo>
                      <a:pt x="154" y="531"/>
                    </a:lnTo>
                    <a:lnTo>
                      <a:pt x="155" y="525"/>
                    </a:lnTo>
                    <a:lnTo>
                      <a:pt x="155" y="519"/>
                    </a:lnTo>
                    <a:close/>
                  </a:path>
                </a:pathLst>
              </a:custGeom>
              <a:grpFill/>
              <a:ln w="9525">
                <a:noFill/>
                <a:round/>
                <a:headEnd/>
                <a:tailEnd/>
              </a:ln>
            </p:spPr>
            <p:txBody>
              <a:bodyPr/>
              <a:lstStyle/>
              <a:p>
                <a:pPr>
                  <a:defRPr/>
                </a:pPr>
                <a:endParaRPr lang="en-GB" kern="0">
                  <a:solidFill>
                    <a:prstClr val="white"/>
                  </a:solidFill>
                </a:endParaRPr>
              </a:p>
            </p:txBody>
          </p:sp>
          <p:sp>
            <p:nvSpPr>
              <p:cNvPr id="109" name="Freeform 25"/>
              <p:cNvSpPr>
                <a:spLocks noChangeAspect="1"/>
              </p:cNvSpPr>
              <p:nvPr/>
            </p:nvSpPr>
            <p:spPr bwMode="auto">
              <a:xfrm>
                <a:off x="2997" y="1834"/>
                <a:ext cx="78" cy="269"/>
              </a:xfrm>
              <a:custGeom>
                <a:avLst/>
                <a:gdLst>
                  <a:gd name="T0" fmla="*/ 37 w 156"/>
                  <a:gd name="T1" fmla="*/ 0 h 537"/>
                  <a:gd name="T2" fmla="*/ 35 w 156"/>
                  <a:gd name="T3" fmla="*/ 0 h 537"/>
                  <a:gd name="T4" fmla="*/ 34 w 156"/>
                  <a:gd name="T5" fmla="*/ 1 h 537"/>
                  <a:gd name="T6" fmla="*/ 33 w 156"/>
                  <a:gd name="T7" fmla="*/ 2 h 537"/>
                  <a:gd name="T8" fmla="*/ 31 w 156"/>
                  <a:gd name="T9" fmla="*/ 3 h 537"/>
                  <a:gd name="T10" fmla="*/ 31 w 156"/>
                  <a:gd name="T11" fmla="*/ 3 h 537"/>
                  <a:gd name="T12" fmla="*/ 0 w 156"/>
                  <a:gd name="T13" fmla="*/ 130 h 537"/>
                  <a:gd name="T14" fmla="*/ 0 w 156"/>
                  <a:gd name="T15" fmla="*/ 130 h 537"/>
                  <a:gd name="T16" fmla="*/ 0 w 156"/>
                  <a:gd name="T17" fmla="*/ 132 h 537"/>
                  <a:gd name="T18" fmla="*/ 1 w 156"/>
                  <a:gd name="T19" fmla="*/ 133 h 537"/>
                  <a:gd name="T20" fmla="*/ 1 w 156"/>
                  <a:gd name="T21" fmla="*/ 134 h 537"/>
                  <a:gd name="T22" fmla="*/ 2 w 156"/>
                  <a:gd name="T23" fmla="*/ 135 h 537"/>
                  <a:gd name="T24" fmla="*/ 4 w 156"/>
                  <a:gd name="T25" fmla="*/ 135 h 537"/>
                  <a:gd name="T26" fmla="*/ 5 w 156"/>
                  <a:gd name="T27" fmla="*/ 134 h 537"/>
                  <a:gd name="T28" fmla="*/ 6 w 156"/>
                  <a:gd name="T29" fmla="*/ 133 h 537"/>
                  <a:gd name="T30" fmla="*/ 7 w 156"/>
                  <a:gd name="T31" fmla="*/ 132 h 537"/>
                  <a:gd name="T32" fmla="*/ 39 w 156"/>
                  <a:gd name="T33" fmla="*/ 5 h 537"/>
                  <a:gd name="T34" fmla="*/ 39 w 156"/>
                  <a:gd name="T35" fmla="*/ 3 h 537"/>
                  <a:gd name="T36" fmla="*/ 39 w 156"/>
                  <a:gd name="T37" fmla="*/ 2 h 537"/>
                  <a:gd name="T38" fmla="*/ 38 w 156"/>
                  <a:gd name="T39" fmla="*/ 1 h 537"/>
                  <a:gd name="T40" fmla="*/ 37 w 156"/>
                  <a:gd name="T41" fmla="*/ 0 h 5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6"/>
                  <a:gd name="T64" fmla="*/ 0 h 537"/>
                  <a:gd name="T65" fmla="*/ 156 w 156"/>
                  <a:gd name="T66" fmla="*/ 537 h 5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6" h="537">
                    <a:moveTo>
                      <a:pt x="145" y="0"/>
                    </a:moveTo>
                    <a:lnTo>
                      <a:pt x="140" y="0"/>
                    </a:lnTo>
                    <a:lnTo>
                      <a:pt x="134" y="2"/>
                    </a:lnTo>
                    <a:lnTo>
                      <a:pt x="129" y="6"/>
                    </a:lnTo>
                    <a:lnTo>
                      <a:pt x="127" y="11"/>
                    </a:lnTo>
                    <a:lnTo>
                      <a:pt x="0" y="519"/>
                    </a:lnTo>
                    <a:lnTo>
                      <a:pt x="0" y="525"/>
                    </a:lnTo>
                    <a:lnTo>
                      <a:pt x="1" y="531"/>
                    </a:lnTo>
                    <a:lnTo>
                      <a:pt x="5" y="534"/>
                    </a:lnTo>
                    <a:lnTo>
                      <a:pt x="11" y="537"/>
                    </a:lnTo>
                    <a:lnTo>
                      <a:pt x="16" y="537"/>
                    </a:lnTo>
                    <a:lnTo>
                      <a:pt x="22" y="535"/>
                    </a:lnTo>
                    <a:lnTo>
                      <a:pt x="26" y="532"/>
                    </a:lnTo>
                    <a:lnTo>
                      <a:pt x="28" y="526"/>
                    </a:lnTo>
                    <a:lnTo>
                      <a:pt x="156" y="18"/>
                    </a:lnTo>
                    <a:lnTo>
                      <a:pt x="156" y="12"/>
                    </a:lnTo>
                    <a:lnTo>
                      <a:pt x="155" y="7"/>
                    </a:lnTo>
                    <a:lnTo>
                      <a:pt x="151" y="2"/>
                    </a:lnTo>
                    <a:lnTo>
                      <a:pt x="145" y="0"/>
                    </a:lnTo>
                    <a:close/>
                  </a:path>
                </a:pathLst>
              </a:custGeom>
              <a:grpFill/>
              <a:ln w="9525">
                <a:noFill/>
                <a:round/>
                <a:headEnd/>
                <a:tailEnd/>
              </a:ln>
            </p:spPr>
            <p:txBody>
              <a:bodyPr/>
              <a:lstStyle/>
              <a:p>
                <a:pPr>
                  <a:defRPr/>
                </a:pPr>
                <a:endParaRPr lang="en-GB" kern="0">
                  <a:solidFill>
                    <a:prstClr val="white"/>
                  </a:solidFill>
                </a:endParaRPr>
              </a:p>
            </p:txBody>
          </p:sp>
          <p:sp>
            <p:nvSpPr>
              <p:cNvPr id="110" name="Freeform 26"/>
              <p:cNvSpPr>
                <a:spLocks noChangeAspect="1"/>
              </p:cNvSpPr>
              <p:nvPr/>
            </p:nvSpPr>
            <p:spPr bwMode="auto">
              <a:xfrm>
                <a:off x="2904" y="1768"/>
                <a:ext cx="156" cy="55"/>
              </a:xfrm>
              <a:custGeom>
                <a:avLst/>
                <a:gdLst>
                  <a:gd name="T0" fmla="*/ 1 w 313"/>
                  <a:gd name="T1" fmla="*/ 27 h 112"/>
                  <a:gd name="T2" fmla="*/ 1 w 313"/>
                  <a:gd name="T3" fmla="*/ 27 h 112"/>
                  <a:gd name="T4" fmla="*/ 2 w 313"/>
                  <a:gd name="T5" fmla="*/ 27 h 112"/>
                  <a:gd name="T6" fmla="*/ 3 w 313"/>
                  <a:gd name="T7" fmla="*/ 27 h 112"/>
                  <a:gd name="T8" fmla="*/ 3 w 313"/>
                  <a:gd name="T9" fmla="*/ 26 h 112"/>
                  <a:gd name="T10" fmla="*/ 14 w 313"/>
                  <a:gd name="T11" fmla="*/ 7 h 112"/>
                  <a:gd name="T12" fmla="*/ 26 w 313"/>
                  <a:gd name="T13" fmla="*/ 27 h 112"/>
                  <a:gd name="T14" fmla="*/ 40 w 313"/>
                  <a:gd name="T15" fmla="*/ 7 h 112"/>
                  <a:gd name="T16" fmla="*/ 52 w 313"/>
                  <a:gd name="T17" fmla="*/ 27 h 112"/>
                  <a:gd name="T18" fmla="*/ 65 w 313"/>
                  <a:gd name="T19" fmla="*/ 7 h 112"/>
                  <a:gd name="T20" fmla="*/ 74 w 313"/>
                  <a:gd name="T21" fmla="*/ 26 h 112"/>
                  <a:gd name="T22" fmla="*/ 74 w 313"/>
                  <a:gd name="T23" fmla="*/ 26 h 112"/>
                  <a:gd name="T24" fmla="*/ 75 w 313"/>
                  <a:gd name="T25" fmla="*/ 26 h 112"/>
                  <a:gd name="T26" fmla="*/ 76 w 313"/>
                  <a:gd name="T27" fmla="*/ 27 h 112"/>
                  <a:gd name="T28" fmla="*/ 76 w 313"/>
                  <a:gd name="T29" fmla="*/ 27 h 112"/>
                  <a:gd name="T30" fmla="*/ 77 w 313"/>
                  <a:gd name="T31" fmla="*/ 26 h 112"/>
                  <a:gd name="T32" fmla="*/ 78 w 313"/>
                  <a:gd name="T33" fmla="*/ 26 h 112"/>
                  <a:gd name="T34" fmla="*/ 78 w 313"/>
                  <a:gd name="T35" fmla="*/ 26 h 112"/>
                  <a:gd name="T36" fmla="*/ 78 w 313"/>
                  <a:gd name="T37" fmla="*/ 25 h 112"/>
                  <a:gd name="T38" fmla="*/ 78 w 313"/>
                  <a:gd name="T39" fmla="*/ 24 h 112"/>
                  <a:gd name="T40" fmla="*/ 65 w 313"/>
                  <a:gd name="T41" fmla="*/ 0 h 112"/>
                  <a:gd name="T42" fmla="*/ 52 w 313"/>
                  <a:gd name="T43" fmla="*/ 20 h 112"/>
                  <a:gd name="T44" fmla="*/ 40 w 313"/>
                  <a:gd name="T45" fmla="*/ 0 h 112"/>
                  <a:gd name="T46" fmla="*/ 26 w 313"/>
                  <a:gd name="T47" fmla="*/ 20 h 112"/>
                  <a:gd name="T48" fmla="*/ 14 w 313"/>
                  <a:gd name="T49" fmla="*/ 0 h 112"/>
                  <a:gd name="T50" fmla="*/ 0 w 313"/>
                  <a:gd name="T51" fmla="*/ 25 h 112"/>
                  <a:gd name="T52" fmla="*/ 0 w 313"/>
                  <a:gd name="T53" fmla="*/ 25 h 112"/>
                  <a:gd name="T54" fmla="*/ 0 w 313"/>
                  <a:gd name="T55" fmla="*/ 26 h 112"/>
                  <a:gd name="T56" fmla="*/ 0 w 313"/>
                  <a:gd name="T57" fmla="*/ 26 h 112"/>
                  <a:gd name="T58" fmla="*/ 1 w 313"/>
                  <a:gd name="T59" fmla="*/ 27 h 11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3"/>
                  <a:gd name="T91" fmla="*/ 0 h 112"/>
                  <a:gd name="T92" fmla="*/ 313 w 313"/>
                  <a:gd name="T93" fmla="*/ 112 h 11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3" h="112">
                    <a:moveTo>
                      <a:pt x="4" y="111"/>
                    </a:moveTo>
                    <a:lnTo>
                      <a:pt x="6" y="112"/>
                    </a:lnTo>
                    <a:lnTo>
                      <a:pt x="10" y="112"/>
                    </a:lnTo>
                    <a:lnTo>
                      <a:pt x="12" y="111"/>
                    </a:lnTo>
                    <a:lnTo>
                      <a:pt x="13" y="108"/>
                    </a:lnTo>
                    <a:lnTo>
                      <a:pt x="56" y="31"/>
                    </a:lnTo>
                    <a:lnTo>
                      <a:pt x="104" y="111"/>
                    </a:lnTo>
                    <a:lnTo>
                      <a:pt x="161" y="28"/>
                    </a:lnTo>
                    <a:lnTo>
                      <a:pt x="210" y="111"/>
                    </a:lnTo>
                    <a:lnTo>
                      <a:pt x="261" y="31"/>
                    </a:lnTo>
                    <a:lnTo>
                      <a:pt x="299" y="105"/>
                    </a:lnTo>
                    <a:lnTo>
                      <a:pt x="301" y="107"/>
                    </a:lnTo>
                    <a:lnTo>
                      <a:pt x="304" y="110"/>
                    </a:lnTo>
                    <a:lnTo>
                      <a:pt x="307" y="110"/>
                    </a:lnTo>
                    <a:lnTo>
                      <a:pt x="309" y="108"/>
                    </a:lnTo>
                    <a:lnTo>
                      <a:pt x="312" y="107"/>
                    </a:lnTo>
                    <a:lnTo>
                      <a:pt x="313" y="105"/>
                    </a:lnTo>
                    <a:lnTo>
                      <a:pt x="313" y="102"/>
                    </a:lnTo>
                    <a:lnTo>
                      <a:pt x="313" y="99"/>
                    </a:lnTo>
                    <a:lnTo>
                      <a:pt x="262" y="1"/>
                    </a:lnTo>
                    <a:lnTo>
                      <a:pt x="210" y="83"/>
                    </a:lnTo>
                    <a:lnTo>
                      <a:pt x="162" y="0"/>
                    </a:lnTo>
                    <a:lnTo>
                      <a:pt x="106" y="83"/>
                    </a:lnTo>
                    <a:lnTo>
                      <a:pt x="56" y="1"/>
                    </a:lnTo>
                    <a:lnTo>
                      <a:pt x="1" y="102"/>
                    </a:lnTo>
                    <a:lnTo>
                      <a:pt x="0" y="104"/>
                    </a:lnTo>
                    <a:lnTo>
                      <a:pt x="1" y="106"/>
                    </a:lnTo>
                    <a:lnTo>
                      <a:pt x="2" y="108"/>
                    </a:lnTo>
                    <a:lnTo>
                      <a:pt x="4" y="111"/>
                    </a:lnTo>
                    <a:close/>
                  </a:path>
                </a:pathLst>
              </a:custGeom>
              <a:grpFill/>
              <a:ln w="9525">
                <a:noFill/>
                <a:round/>
                <a:headEnd/>
                <a:tailEnd/>
              </a:ln>
            </p:spPr>
            <p:txBody>
              <a:bodyPr/>
              <a:lstStyle/>
              <a:p>
                <a:pPr>
                  <a:defRPr/>
                </a:pPr>
                <a:endParaRPr lang="en-GB" kern="0">
                  <a:solidFill>
                    <a:prstClr val="white"/>
                  </a:solidFill>
                </a:endParaRPr>
              </a:p>
            </p:txBody>
          </p:sp>
          <p:sp>
            <p:nvSpPr>
              <p:cNvPr id="111" name="Rectangle 27"/>
              <p:cNvSpPr>
                <a:spLocks noChangeAspect="1" noChangeArrowheads="1"/>
              </p:cNvSpPr>
              <p:nvPr/>
            </p:nvSpPr>
            <p:spPr bwMode="auto">
              <a:xfrm>
                <a:off x="2911" y="2095"/>
                <a:ext cx="148" cy="128"/>
              </a:xfrm>
              <a:prstGeom prst="rect">
                <a:avLst/>
              </a:prstGeom>
              <a:grpFill/>
              <a:ln w="9525">
                <a:noFill/>
                <a:miter lim="800000"/>
                <a:headEnd/>
                <a:tailEnd/>
              </a:ln>
            </p:spPr>
            <p:txBody>
              <a:bodyPr/>
              <a:lstStyle/>
              <a:p>
                <a:pPr>
                  <a:defRPr/>
                </a:pPr>
                <a:endParaRPr lang="en-US" kern="0">
                  <a:solidFill>
                    <a:prstClr val="white"/>
                  </a:solidFill>
                </a:endParaRPr>
              </a:p>
            </p:txBody>
          </p:sp>
          <p:sp>
            <p:nvSpPr>
              <p:cNvPr id="112" name="Freeform 28"/>
              <p:cNvSpPr>
                <a:spLocks noChangeAspect="1"/>
              </p:cNvSpPr>
              <p:nvPr/>
            </p:nvSpPr>
            <p:spPr bwMode="auto">
              <a:xfrm>
                <a:off x="2940" y="2178"/>
                <a:ext cx="89" cy="90"/>
              </a:xfrm>
              <a:custGeom>
                <a:avLst/>
                <a:gdLst>
                  <a:gd name="T0" fmla="*/ 22 w 178"/>
                  <a:gd name="T1" fmla="*/ 45 h 180"/>
                  <a:gd name="T2" fmla="*/ 26 w 178"/>
                  <a:gd name="T3" fmla="*/ 45 h 180"/>
                  <a:gd name="T4" fmla="*/ 30 w 178"/>
                  <a:gd name="T5" fmla="*/ 44 h 180"/>
                  <a:gd name="T6" fmla="*/ 35 w 178"/>
                  <a:gd name="T7" fmla="*/ 42 h 180"/>
                  <a:gd name="T8" fmla="*/ 38 w 178"/>
                  <a:gd name="T9" fmla="*/ 39 h 180"/>
                  <a:gd name="T10" fmla="*/ 41 w 178"/>
                  <a:gd name="T11" fmla="*/ 36 h 180"/>
                  <a:gd name="T12" fmla="*/ 43 w 178"/>
                  <a:gd name="T13" fmla="*/ 31 h 180"/>
                  <a:gd name="T14" fmla="*/ 44 w 178"/>
                  <a:gd name="T15" fmla="*/ 27 h 180"/>
                  <a:gd name="T16" fmla="*/ 45 w 178"/>
                  <a:gd name="T17" fmla="*/ 23 h 180"/>
                  <a:gd name="T18" fmla="*/ 44 w 178"/>
                  <a:gd name="T19" fmla="*/ 18 h 180"/>
                  <a:gd name="T20" fmla="*/ 43 w 178"/>
                  <a:gd name="T21" fmla="*/ 14 h 180"/>
                  <a:gd name="T22" fmla="*/ 41 w 178"/>
                  <a:gd name="T23" fmla="*/ 10 h 180"/>
                  <a:gd name="T24" fmla="*/ 38 w 178"/>
                  <a:gd name="T25" fmla="*/ 6 h 180"/>
                  <a:gd name="T26" fmla="*/ 35 w 178"/>
                  <a:gd name="T27" fmla="*/ 3 h 180"/>
                  <a:gd name="T28" fmla="*/ 30 w 178"/>
                  <a:gd name="T29" fmla="*/ 1 h 180"/>
                  <a:gd name="T30" fmla="*/ 26 w 178"/>
                  <a:gd name="T31" fmla="*/ 1 h 180"/>
                  <a:gd name="T32" fmla="*/ 22 w 178"/>
                  <a:gd name="T33" fmla="*/ 0 h 180"/>
                  <a:gd name="T34" fmla="*/ 18 w 178"/>
                  <a:gd name="T35" fmla="*/ 1 h 180"/>
                  <a:gd name="T36" fmla="*/ 13 w 178"/>
                  <a:gd name="T37" fmla="*/ 1 h 180"/>
                  <a:gd name="T38" fmla="*/ 10 w 178"/>
                  <a:gd name="T39" fmla="*/ 3 h 180"/>
                  <a:gd name="T40" fmla="*/ 6 w 178"/>
                  <a:gd name="T41" fmla="*/ 6 h 180"/>
                  <a:gd name="T42" fmla="*/ 3 w 178"/>
                  <a:gd name="T43" fmla="*/ 10 h 180"/>
                  <a:gd name="T44" fmla="*/ 1 w 178"/>
                  <a:gd name="T45" fmla="*/ 14 h 180"/>
                  <a:gd name="T46" fmla="*/ 1 w 178"/>
                  <a:gd name="T47" fmla="*/ 18 h 180"/>
                  <a:gd name="T48" fmla="*/ 0 w 178"/>
                  <a:gd name="T49" fmla="*/ 23 h 180"/>
                  <a:gd name="T50" fmla="*/ 1 w 178"/>
                  <a:gd name="T51" fmla="*/ 27 h 180"/>
                  <a:gd name="T52" fmla="*/ 1 w 178"/>
                  <a:gd name="T53" fmla="*/ 31 h 180"/>
                  <a:gd name="T54" fmla="*/ 3 w 178"/>
                  <a:gd name="T55" fmla="*/ 36 h 180"/>
                  <a:gd name="T56" fmla="*/ 6 w 178"/>
                  <a:gd name="T57" fmla="*/ 39 h 180"/>
                  <a:gd name="T58" fmla="*/ 10 w 178"/>
                  <a:gd name="T59" fmla="*/ 42 h 180"/>
                  <a:gd name="T60" fmla="*/ 13 w 178"/>
                  <a:gd name="T61" fmla="*/ 44 h 180"/>
                  <a:gd name="T62" fmla="*/ 18 w 178"/>
                  <a:gd name="T63" fmla="*/ 45 h 180"/>
                  <a:gd name="T64" fmla="*/ 22 w 178"/>
                  <a:gd name="T65" fmla="*/ 45 h 1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8"/>
                  <a:gd name="T100" fmla="*/ 0 h 180"/>
                  <a:gd name="T101" fmla="*/ 178 w 178"/>
                  <a:gd name="T102" fmla="*/ 180 h 1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8" h="180">
                    <a:moveTo>
                      <a:pt x="89" y="180"/>
                    </a:moveTo>
                    <a:lnTo>
                      <a:pt x="106" y="178"/>
                    </a:lnTo>
                    <a:lnTo>
                      <a:pt x="123" y="173"/>
                    </a:lnTo>
                    <a:lnTo>
                      <a:pt x="138" y="165"/>
                    </a:lnTo>
                    <a:lnTo>
                      <a:pt x="151" y="154"/>
                    </a:lnTo>
                    <a:lnTo>
                      <a:pt x="163" y="141"/>
                    </a:lnTo>
                    <a:lnTo>
                      <a:pt x="171" y="125"/>
                    </a:lnTo>
                    <a:lnTo>
                      <a:pt x="175" y="109"/>
                    </a:lnTo>
                    <a:lnTo>
                      <a:pt x="178" y="90"/>
                    </a:lnTo>
                    <a:lnTo>
                      <a:pt x="175" y="72"/>
                    </a:lnTo>
                    <a:lnTo>
                      <a:pt x="171" y="56"/>
                    </a:lnTo>
                    <a:lnTo>
                      <a:pt x="163" y="40"/>
                    </a:lnTo>
                    <a:lnTo>
                      <a:pt x="151" y="27"/>
                    </a:lnTo>
                    <a:lnTo>
                      <a:pt x="138" y="15"/>
                    </a:lnTo>
                    <a:lnTo>
                      <a:pt x="123" y="7"/>
                    </a:lnTo>
                    <a:lnTo>
                      <a:pt x="106" y="3"/>
                    </a:lnTo>
                    <a:lnTo>
                      <a:pt x="89" y="0"/>
                    </a:lnTo>
                    <a:lnTo>
                      <a:pt x="72" y="3"/>
                    </a:lnTo>
                    <a:lnTo>
                      <a:pt x="54" y="7"/>
                    </a:lnTo>
                    <a:lnTo>
                      <a:pt x="39" y="15"/>
                    </a:lnTo>
                    <a:lnTo>
                      <a:pt x="27" y="27"/>
                    </a:lnTo>
                    <a:lnTo>
                      <a:pt x="15" y="40"/>
                    </a:lnTo>
                    <a:lnTo>
                      <a:pt x="7" y="56"/>
                    </a:lnTo>
                    <a:lnTo>
                      <a:pt x="2" y="72"/>
                    </a:lnTo>
                    <a:lnTo>
                      <a:pt x="0" y="90"/>
                    </a:lnTo>
                    <a:lnTo>
                      <a:pt x="2" y="109"/>
                    </a:lnTo>
                    <a:lnTo>
                      <a:pt x="7" y="125"/>
                    </a:lnTo>
                    <a:lnTo>
                      <a:pt x="15" y="141"/>
                    </a:lnTo>
                    <a:lnTo>
                      <a:pt x="27" y="154"/>
                    </a:lnTo>
                    <a:lnTo>
                      <a:pt x="39" y="165"/>
                    </a:lnTo>
                    <a:lnTo>
                      <a:pt x="54" y="173"/>
                    </a:lnTo>
                    <a:lnTo>
                      <a:pt x="72" y="178"/>
                    </a:lnTo>
                    <a:lnTo>
                      <a:pt x="89" y="180"/>
                    </a:lnTo>
                    <a:close/>
                  </a:path>
                </a:pathLst>
              </a:custGeom>
              <a:grpFill/>
              <a:ln w="9525">
                <a:noFill/>
                <a:round/>
                <a:headEnd/>
                <a:tailEnd/>
              </a:ln>
            </p:spPr>
            <p:txBody>
              <a:bodyPr/>
              <a:lstStyle/>
              <a:p>
                <a:pPr>
                  <a:defRPr/>
                </a:pPr>
                <a:endParaRPr lang="en-GB" kern="0">
                  <a:solidFill>
                    <a:prstClr val="white"/>
                  </a:solidFill>
                </a:endParaRPr>
              </a:p>
            </p:txBody>
          </p:sp>
          <p:sp>
            <p:nvSpPr>
              <p:cNvPr id="113" name="Freeform 29"/>
              <p:cNvSpPr>
                <a:spLocks noChangeAspect="1"/>
              </p:cNvSpPr>
              <p:nvPr/>
            </p:nvSpPr>
            <p:spPr bwMode="auto">
              <a:xfrm>
                <a:off x="2772" y="1585"/>
                <a:ext cx="423" cy="532"/>
              </a:xfrm>
              <a:custGeom>
                <a:avLst/>
                <a:gdLst>
                  <a:gd name="T0" fmla="*/ 180 w 847"/>
                  <a:gd name="T1" fmla="*/ 47 h 1063"/>
                  <a:gd name="T2" fmla="*/ 193 w 847"/>
                  <a:gd name="T3" fmla="*/ 70 h 1063"/>
                  <a:gd name="T4" fmla="*/ 200 w 847"/>
                  <a:gd name="T5" fmla="*/ 95 h 1063"/>
                  <a:gd name="T6" fmla="*/ 199 w 847"/>
                  <a:gd name="T7" fmla="*/ 121 h 1063"/>
                  <a:gd name="T8" fmla="*/ 190 w 847"/>
                  <a:gd name="T9" fmla="*/ 146 h 1063"/>
                  <a:gd name="T10" fmla="*/ 174 w 847"/>
                  <a:gd name="T11" fmla="*/ 168 h 1063"/>
                  <a:gd name="T12" fmla="*/ 172 w 847"/>
                  <a:gd name="T13" fmla="*/ 171 h 1063"/>
                  <a:gd name="T14" fmla="*/ 167 w 847"/>
                  <a:gd name="T15" fmla="*/ 176 h 1063"/>
                  <a:gd name="T16" fmla="*/ 160 w 847"/>
                  <a:gd name="T17" fmla="*/ 186 h 1063"/>
                  <a:gd name="T18" fmla="*/ 144 w 847"/>
                  <a:gd name="T19" fmla="*/ 212 h 1063"/>
                  <a:gd name="T20" fmla="*/ 133 w 847"/>
                  <a:gd name="T21" fmla="*/ 244 h 1063"/>
                  <a:gd name="T22" fmla="*/ 78 w 847"/>
                  <a:gd name="T23" fmla="*/ 243 h 1063"/>
                  <a:gd name="T24" fmla="*/ 65 w 847"/>
                  <a:gd name="T25" fmla="*/ 207 h 1063"/>
                  <a:gd name="T26" fmla="*/ 47 w 847"/>
                  <a:gd name="T27" fmla="*/ 179 h 1063"/>
                  <a:gd name="T28" fmla="*/ 35 w 847"/>
                  <a:gd name="T29" fmla="*/ 165 h 1063"/>
                  <a:gd name="T30" fmla="*/ 19 w 847"/>
                  <a:gd name="T31" fmla="*/ 141 h 1063"/>
                  <a:gd name="T32" fmla="*/ 11 w 847"/>
                  <a:gd name="T33" fmla="*/ 114 h 1063"/>
                  <a:gd name="T34" fmla="*/ 12 w 847"/>
                  <a:gd name="T35" fmla="*/ 86 h 1063"/>
                  <a:gd name="T36" fmla="*/ 21 w 847"/>
                  <a:gd name="T37" fmla="*/ 61 h 1063"/>
                  <a:gd name="T38" fmla="*/ 37 w 847"/>
                  <a:gd name="T39" fmla="*/ 39 h 1063"/>
                  <a:gd name="T40" fmla="*/ 48 w 847"/>
                  <a:gd name="T41" fmla="*/ 30 h 1063"/>
                  <a:gd name="T42" fmla="*/ 60 w 847"/>
                  <a:gd name="T43" fmla="*/ 23 h 1063"/>
                  <a:gd name="T44" fmla="*/ 73 w 847"/>
                  <a:gd name="T45" fmla="*/ 17 h 1063"/>
                  <a:gd name="T46" fmla="*/ 86 w 847"/>
                  <a:gd name="T47" fmla="*/ 13 h 1063"/>
                  <a:gd name="T48" fmla="*/ 100 w 847"/>
                  <a:gd name="T49" fmla="*/ 11 h 1063"/>
                  <a:gd name="T50" fmla="*/ 115 w 847"/>
                  <a:gd name="T51" fmla="*/ 12 h 1063"/>
                  <a:gd name="T52" fmla="*/ 129 w 847"/>
                  <a:gd name="T53" fmla="*/ 14 h 1063"/>
                  <a:gd name="T54" fmla="*/ 142 w 847"/>
                  <a:gd name="T55" fmla="*/ 19 h 1063"/>
                  <a:gd name="T56" fmla="*/ 155 w 847"/>
                  <a:gd name="T57" fmla="*/ 25 h 1063"/>
                  <a:gd name="T58" fmla="*/ 166 w 847"/>
                  <a:gd name="T59" fmla="*/ 33 h 1063"/>
                  <a:gd name="T60" fmla="*/ 174 w 847"/>
                  <a:gd name="T61" fmla="*/ 40 h 1063"/>
                  <a:gd name="T62" fmla="*/ 174 w 847"/>
                  <a:gd name="T63" fmla="*/ 40 h 1063"/>
                  <a:gd name="T64" fmla="*/ 185 w 847"/>
                  <a:gd name="T65" fmla="*/ 36 h 1063"/>
                  <a:gd name="T66" fmla="*/ 178 w 847"/>
                  <a:gd name="T67" fmla="*/ 28 h 1063"/>
                  <a:gd name="T68" fmla="*/ 165 w 847"/>
                  <a:gd name="T69" fmla="*/ 18 h 1063"/>
                  <a:gd name="T70" fmla="*/ 151 w 847"/>
                  <a:gd name="T71" fmla="*/ 10 h 1063"/>
                  <a:gd name="T72" fmla="*/ 137 w 847"/>
                  <a:gd name="T73" fmla="*/ 5 h 1063"/>
                  <a:gd name="T74" fmla="*/ 121 w 847"/>
                  <a:gd name="T75" fmla="*/ 2 h 1063"/>
                  <a:gd name="T76" fmla="*/ 105 w 847"/>
                  <a:gd name="T77" fmla="*/ 0 h 1063"/>
                  <a:gd name="T78" fmla="*/ 74 w 847"/>
                  <a:gd name="T79" fmla="*/ 5 h 1063"/>
                  <a:gd name="T80" fmla="*/ 46 w 847"/>
                  <a:gd name="T81" fmla="*/ 18 h 1063"/>
                  <a:gd name="T82" fmla="*/ 24 w 847"/>
                  <a:gd name="T83" fmla="*/ 38 h 1063"/>
                  <a:gd name="T84" fmla="*/ 8 w 847"/>
                  <a:gd name="T85" fmla="*/ 63 h 1063"/>
                  <a:gd name="T86" fmla="*/ 0 w 847"/>
                  <a:gd name="T87" fmla="*/ 93 h 1063"/>
                  <a:gd name="T88" fmla="*/ 2 w 847"/>
                  <a:gd name="T89" fmla="*/ 125 h 1063"/>
                  <a:gd name="T90" fmla="*/ 14 w 847"/>
                  <a:gd name="T91" fmla="*/ 155 h 1063"/>
                  <a:gd name="T92" fmla="*/ 34 w 847"/>
                  <a:gd name="T93" fmla="*/ 180 h 1063"/>
                  <a:gd name="T94" fmla="*/ 49 w 847"/>
                  <a:gd name="T95" fmla="*/ 202 h 1063"/>
                  <a:gd name="T96" fmla="*/ 66 w 847"/>
                  <a:gd name="T97" fmla="*/ 236 h 1063"/>
                  <a:gd name="T98" fmla="*/ 69 w 847"/>
                  <a:gd name="T99" fmla="*/ 266 h 1063"/>
                  <a:gd name="T100" fmla="*/ 144 w 847"/>
                  <a:gd name="T101" fmla="*/ 246 h 1063"/>
                  <a:gd name="T102" fmla="*/ 162 w 847"/>
                  <a:gd name="T103" fmla="*/ 203 h 1063"/>
                  <a:gd name="T104" fmla="*/ 180 w 847"/>
                  <a:gd name="T105" fmla="*/ 177 h 1063"/>
                  <a:gd name="T106" fmla="*/ 184 w 847"/>
                  <a:gd name="T107" fmla="*/ 173 h 1063"/>
                  <a:gd name="T108" fmla="*/ 190 w 847"/>
                  <a:gd name="T109" fmla="*/ 166 h 1063"/>
                  <a:gd name="T110" fmla="*/ 192 w 847"/>
                  <a:gd name="T111" fmla="*/ 164 h 1063"/>
                  <a:gd name="T112" fmla="*/ 196 w 847"/>
                  <a:gd name="T113" fmla="*/ 157 h 1063"/>
                  <a:gd name="T114" fmla="*/ 206 w 847"/>
                  <a:gd name="T115" fmla="*/ 135 h 1063"/>
                  <a:gd name="T116" fmla="*/ 211 w 847"/>
                  <a:gd name="T117" fmla="*/ 112 h 1063"/>
                  <a:gd name="T118" fmla="*/ 210 w 847"/>
                  <a:gd name="T119" fmla="*/ 87 h 1063"/>
                  <a:gd name="T120" fmla="*/ 201 w 847"/>
                  <a:gd name="T121" fmla="*/ 62 h 1063"/>
                  <a:gd name="T122" fmla="*/ 189 w 847"/>
                  <a:gd name="T123" fmla="*/ 40 h 10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47"/>
                  <a:gd name="T187" fmla="*/ 0 h 1063"/>
                  <a:gd name="T188" fmla="*/ 847 w 847"/>
                  <a:gd name="T189" fmla="*/ 1063 h 106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47" h="1063">
                    <a:moveTo>
                      <a:pt x="757" y="159"/>
                    </a:moveTo>
                    <a:lnTo>
                      <a:pt x="698" y="159"/>
                    </a:lnTo>
                    <a:lnTo>
                      <a:pt x="720" y="185"/>
                    </a:lnTo>
                    <a:lnTo>
                      <a:pt x="739" y="214"/>
                    </a:lnTo>
                    <a:lnTo>
                      <a:pt x="757" y="245"/>
                    </a:lnTo>
                    <a:lnTo>
                      <a:pt x="773" y="278"/>
                    </a:lnTo>
                    <a:lnTo>
                      <a:pt x="785" y="312"/>
                    </a:lnTo>
                    <a:lnTo>
                      <a:pt x="795" y="346"/>
                    </a:lnTo>
                    <a:lnTo>
                      <a:pt x="800" y="380"/>
                    </a:lnTo>
                    <a:lnTo>
                      <a:pt x="803" y="414"/>
                    </a:lnTo>
                    <a:lnTo>
                      <a:pt x="800" y="449"/>
                    </a:lnTo>
                    <a:lnTo>
                      <a:pt x="796" y="484"/>
                    </a:lnTo>
                    <a:lnTo>
                      <a:pt x="787" y="518"/>
                    </a:lnTo>
                    <a:lnTo>
                      <a:pt x="775" y="552"/>
                    </a:lnTo>
                    <a:lnTo>
                      <a:pt x="760" y="583"/>
                    </a:lnTo>
                    <a:lnTo>
                      <a:pt x="742" y="614"/>
                    </a:lnTo>
                    <a:lnTo>
                      <a:pt x="721" y="643"/>
                    </a:lnTo>
                    <a:lnTo>
                      <a:pt x="697" y="669"/>
                    </a:lnTo>
                    <a:lnTo>
                      <a:pt x="696" y="670"/>
                    </a:lnTo>
                    <a:lnTo>
                      <a:pt x="692" y="675"/>
                    </a:lnTo>
                    <a:lnTo>
                      <a:pt x="688" y="681"/>
                    </a:lnTo>
                    <a:lnTo>
                      <a:pt x="682" y="688"/>
                    </a:lnTo>
                    <a:lnTo>
                      <a:pt x="675" y="695"/>
                    </a:lnTo>
                    <a:lnTo>
                      <a:pt x="669" y="703"/>
                    </a:lnTo>
                    <a:lnTo>
                      <a:pt x="663" y="708"/>
                    </a:lnTo>
                    <a:lnTo>
                      <a:pt x="660" y="714"/>
                    </a:lnTo>
                    <a:lnTo>
                      <a:pt x="641" y="741"/>
                    </a:lnTo>
                    <a:lnTo>
                      <a:pt x="621" y="772"/>
                    </a:lnTo>
                    <a:lnTo>
                      <a:pt x="599" y="807"/>
                    </a:lnTo>
                    <a:lnTo>
                      <a:pt x="579" y="845"/>
                    </a:lnTo>
                    <a:lnTo>
                      <a:pt x="561" y="887"/>
                    </a:lnTo>
                    <a:lnTo>
                      <a:pt x="546" y="931"/>
                    </a:lnTo>
                    <a:lnTo>
                      <a:pt x="534" y="974"/>
                    </a:lnTo>
                    <a:lnTo>
                      <a:pt x="529" y="1019"/>
                    </a:lnTo>
                    <a:lnTo>
                      <a:pt x="322" y="1019"/>
                    </a:lnTo>
                    <a:lnTo>
                      <a:pt x="315" y="969"/>
                    </a:lnTo>
                    <a:lnTo>
                      <a:pt x="303" y="919"/>
                    </a:lnTo>
                    <a:lnTo>
                      <a:pt x="283" y="871"/>
                    </a:lnTo>
                    <a:lnTo>
                      <a:pt x="261" y="826"/>
                    </a:lnTo>
                    <a:lnTo>
                      <a:pt x="237" y="783"/>
                    </a:lnTo>
                    <a:lnTo>
                      <a:pt x="214" y="746"/>
                    </a:lnTo>
                    <a:lnTo>
                      <a:pt x="191" y="715"/>
                    </a:lnTo>
                    <a:lnTo>
                      <a:pt x="173" y="691"/>
                    </a:lnTo>
                    <a:lnTo>
                      <a:pt x="169" y="688"/>
                    </a:lnTo>
                    <a:lnTo>
                      <a:pt x="141" y="660"/>
                    </a:lnTo>
                    <a:lnTo>
                      <a:pt x="116" y="630"/>
                    </a:lnTo>
                    <a:lnTo>
                      <a:pt x="94" y="598"/>
                    </a:lnTo>
                    <a:lnTo>
                      <a:pt x="77" y="563"/>
                    </a:lnTo>
                    <a:lnTo>
                      <a:pt x="62" y="528"/>
                    </a:lnTo>
                    <a:lnTo>
                      <a:pt x="52" y="491"/>
                    </a:lnTo>
                    <a:lnTo>
                      <a:pt x="46" y="453"/>
                    </a:lnTo>
                    <a:lnTo>
                      <a:pt x="43" y="414"/>
                    </a:lnTo>
                    <a:lnTo>
                      <a:pt x="46" y="378"/>
                    </a:lnTo>
                    <a:lnTo>
                      <a:pt x="50" y="342"/>
                    </a:lnTo>
                    <a:lnTo>
                      <a:pt x="60" y="308"/>
                    </a:lnTo>
                    <a:lnTo>
                      <a:pt x="71" y="274"/>
                    </a:lnTo>
                    <a:lnTo>
                      <a:pt x="86" y="242"/>
                    </a:lnTo>
                    <a:lnTo>
                      <a:pt x="105" y="211"/>
                    </a:lnTo>
                    <a:lnTo>
                      <a:pt x="126" y="182"/>
                    </a:lnTo>
                    <a:lnTo>
                      <a:pt x="151" y="156"/>
                    </a:lnTo>
                    <a:lnTo>
                      <a:pt x="164" y="143"/>
                    </a:lnTo>
                    <a:lnTo>
                      <a:pt x="179" y="130"/>
                    </a:lnTo>
                    <a:lnTo>
                      <a:pt x="194" y="119"/>
                    </a:lnTo>
                    <a:lnTo>
                      <a:pt x="209" y="108"/>
                    </a:lnTo>
                    <a:lnTo>
                      <a:pt x="226" y="98"/>
                    </a:lnTo>
                    <a:lnTo>
                      <a:pt x="242" y="89"/>
                    </a:lnTo>
                    <a:lnTo>
                      <a:pt x="258" y="81"/>
                    </a:lnTo>
                    <a:lnTo>
                      <a:pt x="275" y="73"/>
                    </a:lnTo>
                    <a:lnTo>
                      <a:pt x="292" y="66"/>
                    </a:lnTo>
                    <a:lnTo>
                      <a:pt x="311" y="60"/>
                    </a:lnTo>
                    <a:lnTo>
                      <a:pt x="329" y="55"/>
                    </a:lnTo>
                    <a:lnTo>
                      <a:pt x="346" y="51"/>
                    </a:lnTo>
                    <a:lnTo>
                      <a:pt x="366" y="48"/>
                    </a:lnTo>
                    <a:lnTo>
                      <a:pt x="384" y="46"/>
                    </a:lnTo>
                    <a:lnTo>
                      <a:pt x="403" y="44"/>
                    </a:lnTo>
                    <a:lnTo>
                      <a:pt x="423" y="44"/>
                    </a:lnTo>
                    <a:lnTo>
                      <a:pt x="442" y="44"/>
                    </a:lnTo>
                    <a:lnTo>
                      <a:pt x="461" y="46"/>
                    </a:lnTo>
                    <a:lnTo>
                      <a:pt x="480" y="48"/>
                    </a:lnTo>
                    <a:lnTo>
                      <a:pt x="499" y="51"/>
                    </a:lnTo>
                    <a:lnTo>
                      <a:pt x="517" y="55"/>
                    </a:lnTo>
                    <a:lnTo>
                      <a:pt x="535" y="60"/>
                    </a:lnTo>
                    <a:lnTo>
                      <a:pt x="553" y="66"/>
                    </a:lnTo>
                    <a:lnTo>
                      <a:pt x="571" y="73"/>
                    </a:lnTo>
                    <a:lnTo>
                      <a:pt x="588" y="81"/>
                    </a:lnTo>
                    <a:lnTo>
                      <a:pt x="605" y="89"/>
                    </a:lnTo>
                    <a:lnTo>
                      <a:pt x="621" y="98"/>
                    </a:lnTo>
                    <a:lnTo>
                      <a:pt x="637" y="108"/>
                    </a:lnTo>
                    <a:lnTo>
                      <a:pt x="652" y="119"/>
                    </a:lnTo>
                    <a:lnTo>
                      <a:pt x="667" y="130"/>
                    </a:lnTo>
                    <a:lnTo>
                      <a:pt x="682" y="143"/>
                    </a:lnTo>
                    <a:lnTo>
                      <a:pt x="696" y="156"/>
                    </a:lnTo>
                    <a:lnTo>
                      <a:pt x="696" y="157"/>
                    </a:lnTo>
                    <a:lnTo>
                      <a:pt x="697" y="157"/>
                    </a:lnTo>
                    <a:lnTo>
                      <a:pt x="697" y="158"/>
                    </a:lnTo>
                    <a:lnTo>
                      <a:pt x="698" y="159"/>
                    </a:lnTo>
                    <a:lnTo>
                      <a:pt x="757" y="159"/>
                    </a:lnTo>
                    <a:lnTo>
                      <a:pt x="750" y="150"/>
                    </a:lnTo>
                    <a:lnTo>
                      <a:pt x="742" y="142"/>
                    </a:lnTo>
                    <a:lnTo>
                      <a:pt x="735" y="132"/>
                    </a:lnTo>
                    <a:lnTo>
                      <a:pt x="727" y="124"/>
                    </a:lnTo>
                    <a:lnTo>
                      <a:pt x="712" y="109"/>
                    </a:lnTo>
                    <a:lnTo>
                      <a:pt x="696" y="96"/>
                    </a:lnTo>
                    <a:lnTo>
                      <a:pt x="678" y="83"/>
                    </a:lnTo>
                    <a:lnTo>
                      <a:pt x="661" y="71"/>
                    </a:lnTo>
                    <a:lnTo>
                      <a:pt x="644" y="60"/>
                    </a:lnTo>
                    <a:lnTo>
                      <a:pt x="625" y="50"/>
                    </a:lnTo>
                    <a:lnTo>
                      <a:pt x="607" y="40"/>
                    </a:lnTo>
                    <a:lnTo>
                      <a:pt x="587" y="32"/>
                    </a:lnTo>
                    <a:lnTo>
                      <a:pt x="568" y="24"/>
                    </a:lnTo>
                    <a:lnTo>
                      <a:pt x="548" y="18"/>
                    </a:lnTo>
                    <a:lnTo>
                      <a:pt x="527" y="13"/>
                    </a:lnTo>
                    <a:lnTo>
                      <a:pt x="508" y="8"/>
                    </a:lnTo>
                    <a:lnTo>
                      <a:pt x="486" y="5"/>
                    </a:lnTo>
                    <a:lnTo>
                      <a:pt x="465" y="2"/>
                    </a:lnTo>
                    <a:lnTo>
                      <a:pt x="444" y="0"/>
                    </a:lnTo>
                    <a:lnTo>
                      <a:pt x="423" y="0"/>
                    </a:lnTo>
                    <a:lnTo>
                      <a:pt x="380" y="2"/>
                    </a:lnTo>
                    <a:lnTo>
                      <a:pt x="337" y="8"/>
                    </a:lnTo>
                    <a:lnTo>
                      <a:pt x="297" y="18"/>
                    </a:lnTo>
                    <a:lnTo>
                      <a:pt x="258" y="32"/>
                    </a:lnTo>
                    <a:lnTo>
                      <a:pt x="221" y="50"/>
                    </a:lnTo>
                    <a:lnTo>
                      <a:pt x="186" y="70"/>
                    </a:lnTo>
                    <a:lnTo>
                      <a:pt x="154" y="94"/>
                    </a:lnTo>
                    <a:lnTo>
                      <a:pt x="124" y="121"/>
                    </a:lnTo>
                    <a:lnTo>
                      <a:pt x="96" y="151"/>
                    </a:lnTo>
                    <a:lnTo>
                      <a:pt x="72" y="182"/>
                    </a:lnTo>
                    <a:lnTo>
                      <a:pt x="50" y="217"/>
                    </a:lnTo>
                    <a:lnTo>
                      <a:pt x="33" y="252"/>
                    </a:lnTo>
                    <a:lnTo>
                      <a:pt x="19" y="290"/>
                    </a:lnTo>
                    <a:lnTo>
                      <a:pt x="8" y="331"/>
                    </a:lnTo>
                    <a:lnTo>
                      <a:pt x="2" y="371"/>
                    </a:lnTo>
                    <a:lnTo>
                      <a:pt x="0" y="414"/>
                    </a:lnTo>
                    <a:lnTo>
                      <a:pt x="2" y="457"/>
                    </a:lnTo>
                    <a:lnTo>
                      <a:pt x="9" y="500"/>
                    </a:lnTo>
                    <a:lnTo>
                      <a:pt x="20" y="541"/>
                    </a:lnTo>
                    <a:lnTo>
                      <a:pt x="37" y="581"/>
                    </a:lnTo>
                    <a:lnTo>
                      <a:pt x="56" y="619"/>
                    </a:lnTo>
                    <a:lnTo>
                      <a:pt x="80" y="655"/>
                    </a:lnTo>
                    <a:lnTo>
                      <a:pt x="108" y="689"/>
                    </a:lnTo>
                    <a:lnTo>
                      <a:pt x="139" y="719"/>
                    </a:lnTo>
                    <a:lnTo>
                      <a:pt x="155" y="740"/>
                    </a:lnTo>
                    <a:lnTo>
                      <a:pt x="176" y="769"/>
                    </a:lnTo>
                    <a:lnTo>
                      <a:pt x="199" y="806"/>
                    </a:lnTo>
                    <a:lnTo>
                      <a:pt x="223" y="848"/>
                    </a:lnTo>
                    <a:lnTo>
                      <a:pt x="245" y="894"/>
                    </a:lnTo>
                    <a:lnTo>
                      <a:pt x="264" y="942"/>
                    </a:lnTo>
                    <a:lnTo>
                      <a:pt x="275" y="992"/>
                    </a:lnTo>
                    <a:lnTo>
                      <a:pt x="279" y="1040"/>
                    </a:lnTo>
                    <a:lnTo>
                      <a:pt x="279" y="1063"/>
                    </a:lnTo>
                    <a:lnTo>
                      <a:pt x="573" y="1063"/>
                    </a:lnTo>
                    <a:lnTo>
                      <a:pt x="572" y="1040"/>
                    </a:lnTo>
                    <a:lnTo>
                      <a:pt x="578" y="981"/>
                    </a:lnTo>
                    <a:lnTo>
                      <a:pt x="594" y="922"/>
                    </a:lnTo>
                    <a:lnTo>
                      <a:pt x="620" y="865"/>
                    </a:lnTo>
                    <a:lnTo>
                      <a:pt x="648" y="812"/>
                    </a:lnTo>
                    <a:lnTo>
                      <a:pt x="677" y="767"/>
                    </a:lnTo>
                    <a:lnTo>
                      <a:pt x="702" y="731"/>
                    </a:lnTo>
                    <a:lnTo>
                      <a:pt x="721" y="708"/>
                    </a:lnTo>
                    <a:lnTo>
                      <a:pt x="729" y="699"/>
                    </a:lnTo>
                    <a:lnTo>
                      <a:pt x="730" y="698"/>
                    </a:lnTo>
                    <a:lnTo>
                      <a:pt x="738" y="689"/>
                    </a:lnTo>
                    <a:lnTo>
                      <a:pt x="746" y="681"/>
                    </a:lnTo>
                    <a:lnTo>
                      <a:pt x="753" y="672"/>
                    </a:lnTo>
                    <a:lnTo>
                      <a:pt x="761" y="662"/>
                    </a:lnTo>
                    <a:lnTo>
                      <a:pt x="768" y="654"/>
                    </a:lnTo>
                    <a:lnTo>
                      <a:pt x="767" y="654"/>
                    </a:lnTo>
                    <a:lnTo>
                      <a:pt x="785" y="628"/>
                    </a:lnTo>
                    <a:lnTo>
                      <a:pt x="802" y="599"/>
                    </a:lnTo>
                    <a:lnTo>
                      <a:pt x="815" y="570"/>
                    </a:lnTo>
                    <a:lnTo>
                      <a:pt x="826" y="540"/>
                    </a:lnTo>
                    <a:lnTo>
                      <a:pt x="835" y="509"/>
                    </a:lnTo>
                    <a:lnTo>
                      <a:pt x="842" y="478"/>
                    </a:lnTo>
                    <a:lnTo>
                      <a:pt x="845" y="446"/>
                    </a:lnTo>
                    <a:lnTo>
                      <a:pt x="847" y="414"/>
                    </a:lnTo>
                    <a:lnTo>
                      <a:pt x="844" y="380"/>
                    </a:lnTo>
                    <a:lnTo>
                      <a:pt x="840" y="347"/>
                    </a:lnTo>
                    <a:lnTo>
                      <a:pt x="832" y="312"/>
                    </a:lnTo>
                    <a:lnTo>
                      <a:pt x="821" y="279"/>
                    </a:lnTo>
                    <a:lnTo>
                      <a:pt x="807" y="247"/>
                    </a:lnTo>
                    <a:lnTo>
                      <a:pt x="792" y="215"/>
                    </a:lnTo>
                    <a:lnTo>
                      <a:pt x="775" y="187"/>
                    </a:lnTo>
                    <a:lnTo>
                      <a:pt x="757" y="159"/>
                    </a:lnTo>
                    <a:close/>
                  </a:path>
                </a:pathLst>
              </a:custGeom>
              <a:grpFill/>
              <a:ln w="9525">
                <a:noFill/>
                <a:round/>
                <a:headEnd/>
                <a:tailEnd/>
              </a:ln>
            </p:spPr>
            <p:txBody>
              <a:bodyPr/>
              <a:lstStyle/>
              <a:p>
                <a:pPr>
                  <a:defRPr/>
                </a:pPr>
                <a:endParaRPr lang="en-GB" kern="0">
                  <a:solidFill>
                    <a:prstClr val="white"/>
                  </a:solidFill>
                </a:endParaRPr>
              </a:p>
            </p:txBody>
          </p:sp>
          <p:sp>
            <p:nvSpPr>
              <p:cNvPr id="114" name="Freeform 30"/>
              <p:cNvSpPr>
                <a:spLocks noChangeAspect="1"/>
              </p:cNvSpPr>
              <p:nvPr/>
            </p:nvSpPr>
            <p:spPr bwMode="auto">
              <a:xfrm>
                <a:off x="2933" y="2145"/>
                <a:ext cx="106" cy="29"/>
              </a:xfrm>
              <a:custGeom>
                <a:avLst/>
                <a:gdLst>
                  <a:gd name="T0" fmla="*/ 50 w 213"/>
                  <a:gd name="T1" fmla="*/ 8 h 57"/>
                  <a:gd name="T2" fmla="*/ 51 w 213"/>
                  <a:gd name="T3" fmla="*/ 7 h 57"/>
                  <a:gd name="T4" fmla="*/ 52 w 213"/>
                  <a:gd name="T5" fmla="*/ 6 h 57"/>
                  <a:gd name="T6" fmla="*/ 53 w 213"/>
                  <a:gd name="T7" fmla="*/ 5 h 57"/>
                  <a:gd name="T8" fmla="*/ 53 w 213"/>
                  <a:gd name="T9" fmla="*/ 3 h 57"/>
                  <a:gd name="T10" fmla="*/ 53 w 213"/>
                  <a:gd name="T11" fmla="*/ 3 h 57"/>
                  <a:gd name="T12" fmla="*/ 52 w 213"/>
                  <a:gd name="T13" fmla="*/ 2 h 57"/>
                  <a:gd name="T14" fmla="*/ 52 w 213"/>
                  <a:gd name="T15" fmla="*/ 1 h 57"/>
                  <a:gd name="T16" fmla="*/ 50 w 213"/>
                  <a:gd name="T17" fmla="*/ 0 h 57"/>
                  <a:gd name="T18" fmla="*/ 49 w 213"/>
                  <a:gd name="T19" fmla="*/ 0 h 57"/>
                  <a:gd name="T20" fmla="*/ 3 w 213"/>
                  <a:gd name="T21" fmla="*/ 8 h 57"/>
                  <a:gd name="T22" fmla="*/ 1 w 213"/>
                  <a:gd name="T23" fmla="*/ 8 h 57"/>
                  <a:gd name="T24" fmla="*/ 1 w 213"/>
                  <a:gd name="T25" fmla="*/ 9 h 57"/>
                  <a:gd name="T26" fmla="*/ 0 w 213"/>
                  <a:gd name="T27" fmla="*/ 10 h 57"/>
                  <a:gd name="T28" fmla="*/ 0 w 213"/>
                  <a:gd name="T29" fmla="*/ 12 h 57"/>
                  <a:gd name="T30" fmla="*/ 0 w 213"/>
                  <a:gd name="T31" fmla="*/ 12 h 57"/>
                  <a:gd name="T32" fmla="*/ 0 w 213"/>
                  <a:gd name="T33" fmla="*/ 13 h 57"/>
                  <a:gd name="T34" fmla="*/ 1 w 213"/>
                  <a:gd name="T35" fmla="*/ 14 h 57"/>
                  <a:gd name="T36" fmla="*/ 3 w 213"/>
                  <a:gd name="T37" fmla="*/ 15 h 57"/>
                  <a:gd name="T38" fmla="*/ 4 w 213"/>
                  <a:gd name="T39" fmla="*/ 15 h 57"/>
                  <a:gd name="T40" fmla="*/ 50 w 213"/>
                  <a:gd name="T41" fmla="*/ 8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3"/>
                  <a:gd name="T64" fmla="*/ 0 h 57"/>
                  <a:gd name="T65" fmla="*/ 213 w 213"/>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3" h="57">
                    <a:moveTo>
                      <a:pt x="201" y="29"/>
                    </a:moveTo>
                    <a:lnTo>
                      <a:pt x="206" y="26"/>
                    </a:lnTo>
                    <a:lnTo>
                      <a:pt x="211" y="23"/>
                    </a:lnTo>
                    <a:lnTo>
                      <a:pt x="213" y="17"/>
                    </a:lnTo>
                    <a:lnTo>
                      <a:pt x="213" y="11"/>
                    </a:lnTo>
                    <a:lnTo>
                      <a:pt x="211" y="6"/>
                    </a:lnTo>
                    <a:lnTo>
                      <a:pt x="208" y="2"/>
                    </a:lnTo>
                    <a:lnTo>
                      <a:pt x="203" y="0"/>
                    </a:lnTo>
                    <a:lnTo>
                      <a:pt x="197" y="0"/>
                    </a:lnTo>
                    <a:lnTo>
                      <a:pt x="13" y="29"/>
                    </a:lnTo>
                    <a:lnTo>
                      <a:pt x="7" y="31"/>
                    </a:lnTo>
                    <a:lnTo>
                      <a:pt x="4" y="34"/>
                    </a:lnTo>
                    <a:lnTo>
                      <a:pt x="0" y="39"/>
                    </a:lnTo>
                    <a:lnTo>
                      <a:pt x="0" y="45"/>
                    </a:lnTo>
                    <a:lnTo>
                      <a:pt x="2" y="50"/>
                    </a:lnTo>
                    <a:lnTo>
                      <a:pt x="6" y="54"/>
                    </a:lnTo>
                    <a:lnTo>
                      <a:pt x="12" y="57"/>
                    </a:lnTo>
                    <a:lnTo>
                      <a:pt x="17" y="57"/>
                    </a:lnTo>
                    <a:lnTo>
                      <a:pt x="201" y="29"/>
                    </a:lnTo>
                    <a:close/>
                  </a:path>
                </a:pathLst>
              </a:custGeom>
              <a:grpFill/>
              <a:ln w="9525">
                <a:noFill/>
                <a:round/>
                <a:headEnd/>
                <a:tailEnd/>
              </a:ln>
            </p:spPr>
            <p:txBody>
              <a:bodyPr/>
              <a:lstStyle/>
              <a:p>
                <a:pPr>
                  <a:defRPr/>
                </a:pPr>
                <a:endParaRPr lang="en-GB" kern="0">
                  <a:solidFill>
                    <a:prstClr val="white"/>
                  </a:solidFill>
                </a:endParaRPr>
              </a:p>
            </p:txBody>
          </p:sp>
          <p:sp>
            <p:nvSpPr>
              <p:cNvPr id="115" name="Freeform 31"/>
              <p:cNvSpPr>
                <a:spLocks noChangeAspect="1"/>
              </p:cNvSpPr>
              <p:nvPr/>
            </p:nvSpPr>
            <p:spPr bwMode="auto">
              <a:xfrm>
                <a:off x="2933" y="2111"/>
                <a:ext cx="106" cy="29"/>
              </a:xfrm>
              <a:custGeom>
                <a:avLst/>
                <a:gdLst>
                  <a:gd name="T0" fmla="*/ 50 w 213"/>
                  <a:gd name="T1" fmla="*/ 7 h 58"/>
                  <a:gd name="T2" fmla="*/ 51 w 213"/>
                  <a:gd name="T3" fmla="*/ 7 h 58"/>
                  <a:gd name="T4" fmla="*/ 52 w 213"/>
                  <a:gd name="T5" fmla="*/ 6 h 58"/>
                  <a:gd name="T6" fmla="*/ 53 w 213"/>
                  <a:gd name="T7" fmla="*/ 5 h 58"/>
                  <a:gd name="T8" fmla="*/ 53 w 213"/>
                  <a:gd name="T9" fmla="*/ 3 h 58"/>
                  <a:gd name="T10" fmla="*/ 53 w 213"/>
                  <a:gd name="T11" fmla="*/ 3 h 58"/>
                  <a:gd name="T12" fmla="*/ 52 w 213"/>
                  <a:gd name="T13" fmla="*/ 2 h 58"/>
                  <a:gd name="T14" fmla="*/ 52 w 213"/>
                  <a:gd name="T15" fmla="*/ 1 h 58"/>
                  <a:gd name="T16" fmla="*/ 50 w 213"/>
                  <a:gd name="T17" fmla="*/ 0 h 58"/>
                  <a:gd name="T18" fmla="*/ 49 w 213"/>
                  <a:gd name="T19" fmla="*/ 0 h 58"/>
                  <a:gd name="T20" fmla="*/ 3 w 213"/>
                  <a:gd name="T21" fmla="*/ 7 h 58"/>
                  <a:gd name="T22" fmla="*/ 1 w 213"/>
                  <a:gd name="T23" fmla="*/ 7 h 58"/>
                  <a:gd name="T24" fmla="*/ 1 w 213"/>
                  <a:gd name="T25" fmla="*/ 9 h 58"/>
                  <a:gd name="T26" fmla="*/ 0 w 213"/>
                  <a:gd name="T27" fmla="*/ 10 h 58"/>
                  <a:gd name="T28" fmla="*/ 0 w 213"/>
                  <a:gd name="T29" fmla="*/ 12 h 58"/>
                  <a:gd name="T30" fmla="*/ 0 w 213"/>
                  <a:gd name="T31" fmla="*/ 12 h 58"/>
                  <a:gd name="T32" fmla="*/ 0 w 213"/>
                  <a:gd name="T33" fmla="*/ 13 h 58"/>
                  <a:gd name="T34" fmla="*/ 1 w 213"/>
                  <a:gd name="T35" fmla="*/ 14 h 58"/>
                  <a:gd name="T36" fmla="*/ 3 w 213"/>
                  <a:gd name="T37" fmla="*/ 15 h 58"/>
                  <a:gd name="T38" fmla="*/ 4 w 213"/>
                  <a:gd name="T39" fmla="*/ 15 h 58"/>
                  <a:gd name="T40" fmla="*/ 50 w 213"/>
                  <a:gd name="T41" fmla="*/ 7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3"/>
                  <a:gd name="T64" fmla="*/ 0 h 58"/>
                  <a:gd name="T65" fmla="*/ 213 w 213"/>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3" h="58">
                    <a:moveTo>
                      <a:pt x="201" y="28"/>
                    </a:moveTo>
                    <a:lnTo>
                      <a:pt x="206" y="26"/>
                    </a:lnTo>
                    <a:lnTo>
                      <a:pt x="211" y="23"/>
                    </a:lnTo>
                    <a:lnTo>
                      <a:pt x="213" y="18"/>
                    </a:lnTo>
                    <a:lnTo>
                      <a:pt x="213" y="12"/>
                    </a:lnTo>
                    <a:lnTo>
                      <a:pt x="211" y="7"/>
                    </a:lnTo>
                    <a:lnTo>
                      <a:pt x="208" y="2"/>
                    </a:lnTo>
                    <a:lnTo>
                      <a:pt x="203" y="0"/>
                    </a:lnTo>
                    <a:lnTo>
                      <a:pt x="197" y="0"/>
                    </a:lnTo>
                    <a:lnTo>
                      <a:pt x="13" y="28"/>
                    </a:lnTo>
                    <a:lnTo>
                      <a:pt x="7" y="31"/>
                    </a:lnTo>
                    <a:lnTo>
                      <a:pt x="4" y="34"/>
                    </a:lnTo>
                    <a:lnTo>
                      <a:pt x="0" y="40"/>
                    </a:lnTo>
                    <a:lnTo>
                      <a:pt x="0" y="46"/>
                    </a:lnTo>
                    <a:lnTo>
                      <a:pt x="2" y="52"/>
                    </a:lnTo>
                    <a:lnTo>
                      <a:pt x="6" y="55"/>
                    </a:lnTo>
                    <a:lnTo>
                      <a:pt x="12" y="58"/>
                    </a:lnTo>
                    <a:lnTo>
                      <a:pt x="17" y="58"/>
                    </a:lnTo>
                    <a:lnTo>
                      <a:pt x="201" y="28"/>
                    </a:lnTo>
                    <a:close/>
                  </a:path>
                </a:pathLst>
              </a:custGeom>
              <a:grpFill/>
              <a:ln w="9525">
                <a:noFill/>
                <a:round/>
                <a:headEnd/>
                <a:tailEnd/>
              </a:ln>
            </p:spPr>
            <p:txBody>
              <a:bodyPr/>
              <a:lstStyle/>
              <a:p>
                <a:pPr>
                  <a:defRPr/>
                </a:pPr>
                <a:endParaRPr lang="en-GB" kern="0">
                  <a:solidFill>
                    <a:prstClr val="white"/>
                  </a:solidFill>
                </a:endParaRPr>
              </a:p>
            </p:txBody>
          </p:sp>
          <p:sp>
            <p:nvSpPr>
              <p:cNvPr id="116" name="Freeform 32"/>
              <p:cNvSpPr>
                <a:spLocks noChangeAspect="1"/>
              </p:cNvSpPr>
              <p:nvPr/>
            </p:nvSpPr>
            <p:spPr bwMode="auto">
              <a:xfrm>
                <a:off x="2933" y="2181"/>
                <a:ext cx="106" cy="28"/>
              </a:xfrm>
              <a:custGeom>
                <a:avLst/>
                <a:gdLst>
                  <a:gd name="T0" fmla="*/ 50 w 213"/>
                  <a:gd name="T1" fmla="*/ 7 h 58"/>
                  <a:gd name="T2" fmla="*/ 51 w 213"/>
                  <a:gd name="T3" fmla="*/ 6 h 58"/>
                  <a:gd name="T4" fmla="*/ 52 w 213"/>
                  <a:gd name="T5" fmla="*/ 5 h 58"/>
                  <a:gd name="T6" fmla="*/ 53 w 213"/>
                  <a:gd name="T7" fmla="*/ 4 h 58"/>
                  <a:gd name="T8" fmla="*/ 53 w 213"/>
                  <a:gd name="T9" fmla="*/ 3 h 58"/>
                  <a:gd name="T10" fmla="*/ 53 w 213"/>
                  <a:gd name="T11" fmla="*/ 3 h 58"/>
                  <a:gd name="T12" fmla="*/ 52 w 213"/>
                  <a:gd name="T13" fmla="*/ 1 h 58"/>
                  <a:gd name="T14" fmla="*/ 52 w 213"/>
                  <a:gd name="T15" fmla="*/ 0 h 58"/>
                  <a:gd name="T16" fmla="*/ 50 w 213"/>
                  <a:gd name="T17" fmla="*/ 0 h 58"/>
                  <a:gd name="T18" fmla="*/ 49 w 213"/>
                  <a:gd name="T19" fmla="*/ 0 h 58"/>
                  <a:gd name="T20" fmla="*/ 3 w 213"/>
                  <a:gd name="T21" fmla="*/ 7 h 58"/>
                  <a:gd name="T22" fmla="*/ 1 w 213"/>
                  <a:gd name="T23" fmla="*/ 7 h 58"/>
                  <a:gd name="T24" fmla="*/ 1 w 213"/>
                  <a:gd name="T25" fmla="*/ 8 h 58"/>
                  <a:gd name="T26" fmla="*/ 0 w 213"/>
                  <a:gd name="T27" fmla="*/ 9 h 58"/>
                  <a:gd name="T28" fmla="*/ 0 w 213"/>
                  <a:gd name="T29" fmla="*/ 11 h 58"/>
                  <a:gd name="T30" fmla="*/ 0 w 213"/>
                  <a:gd name="T31" fmla="*/ 11 h 58"/>
                  <a:gd name="T32" fmla="*/ 0 w 213"/>
                  <a:gd name="T33" fmla="*/ 12 h 58"/>
                  <a:gd name="T34" fmla="*/ 1 w 213"/>
                  <a:gd name="T35" fmla="*/ 13 h 58"/>
                  <a:gd name="T36" fmla="*/ 3 w 213"/>
                  <a:gd name="T37" fmla="*/ 14 h 58"/>
                  <a:gd name="T38" fmla="*/ 4 w 213"/>
                  <a:gd name="T39" fmla="*/ 14 h 58"/>
                  <a:gd name="T40" fmla="*/ 50 w 213"/>
                  <a:gd name="T41" fmla="*/ 7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3"/>
                  <a:gd name="T64" fmla="*/ 0 h 58"/>
                  <a:gd name="T65" fmla="*/ 213 w 213"/>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3" h="58">
                    <a:moveTo>
                      <a:pt x="201" y="29"/>
                    </a:moveTo>
                    <a:lnTo>
                      <a:pt x="206" y="27"/>
                    </a:lnTo>
                    <a:lnTo>
                      <a:pt x="211" y="23"/>
                    </a:lnTo>
                    <a:lnTo>
                      <a:pt x="213" y="17"/>
                    </a:lnTo>
                    <a:lnTo>
                      <a:pt x="213" y="12"/>
                    </a:lnTo>
                    <a:lnTo>
                      <a:pt x="211" y="6"/>
                    </a:lnTo>
                    <a:lnTo>
                      <a:pt x="208" y="2"/>
                    </a:lnTo>
                    <a:lnTo>
                      <a:pt x="203" y="0"/>
                    </a:lnTo>
                    <a:lnTo>
                      <a:pt x="197" y="0"/>
                    </a:lnTo>
                    <a:lnTo>
                      <a:pt x="13" y="29"/>
                    </a:lnTo>
                    <a:lnTo>
                      <a:pt x="7" y="31"/>
                    </a:lnTo>
                    <a:lnTo>
                      <a:pt x="4" y="35"/>
                    </a:lnTo>
                    <a:lnTo>
                      <a:pt x="0" y="40"/>
                    </a:lnTo>
                    <a:lnTo>
                      <a:pt x="0" y="46"/>
                    </a:lnTo>
                    <a:lnTo>
                      <a:pt x="2" y="52"/>
                    </a:lnTo>
                    <a:lnTo>
                      <a:pt x="6" y="55"/>
                    </a:lnTo>
                    <a:lnTo>
                      <a:pt x="12" y="58"/>
                    </a:lnTo>
                    <a:lnTo>
                      <a:pt x="17" y="58"/>
                    </a:lnTo>
                    <a:lnTo>
                      <a:pt x="201" y="29"/>
                    </a:lnTo>
                    <a:close/>
                  </a:path>
                </a:pathLst>
              </a:custGeom>
              <a:grpFill/>
              <a:ln w="9525">
                <a:noFill/>
                <a:round/>
                <a:headEnd/>
                <a:tailEnd/>
              </a:ln>
            </p:spPr>
            <p:txBody>
              <a:bodyPr/>
              <a:lstStyle/>
              <a:p>
                <a:pPr>
                  <a:defRPr/>
                </a:pPr>
                <a:endParaRPr lang="en-GB" kern="0">
                  <a:solidFill>
                    <a:prstClr val="white"/>
                  </a:solidFill>
                </a:endParaRPr>
              </a:p>
            </p:txBody>
          </p:sp>
        </p:grpSp>
        <p:sp>
          <p:nvSpPr>
            <p:cNvPr id="106" name="Freeform 84"/>
            <p:cNvSpPr>
              <a:spLocks noEditPoints="1"/>
            </p:cNvSpPr>
            <p:nvPr/>
          </p:nvSpPr>
          <p:spPr bwMode="black">
            <a:xfrm>
              <a:off x="8311232" y="2579396"/>
              <a:ext cx="401584" cy="480060"/>
            </a:xfrm>
            <a:custGeom>
              <a:avLst/>
              <a:gdLst>
                <a:gd name="T0" fmla="*/ 604 w 1838"/>
                <a:gd name="T1" fmla="*/ 253 h 2192"/>
                <a:gd name="T2" fmla="*/ 1159 w 1838"/>
                <a:gd name="T3" fmla="*/ 963 h 2192"/>
                <a:gd name="T4" fmla="*/ 1105 w 1838"/>
                <a:gd name="T5" fmla="*/ 573 h 2192"/>
                <a:gd name="T6" fmla="*/ 214 w 1838"/>
                <a:gd name="T7" fmla="*/ 0 h 2192"/>
                <a:gd name="T8" fmla="*/ 1159 w 1838"/>
                <a:gd name="T9" fmla="*/ 694 h 2192"/>
                <a:gd name="T10" fmla="*/ 1088 w 1838"/>
                <a:gd name="T11" fmla="*/ 764 h 2192"/>
                <a:gd name="T12" fmla="*/ 284 w 1838"/>
                <a:gd name="T13" fmla="*/ 198 h 2192"/>
                <a:gd name="T14" fmla="*/ 214 w 1838"/>
                <a:gd name="T15" fmla="*/ 128 h 2192"/>
                <a:gd name="T16" fmla="*/ 1443 w 1838"/>
                <a:gd name="T17" fmla="*/ 262 h 2192"/>
                <a:gd name="T18" fmla="*/ 1309 w 1838"/>
                <a:gd name="T19" fmla="*/ 1063 h 2192"/>
                <a:gd name="T20" fmla="*/ 903 w 1838"/>
                <a:gd name="T21" fmla="*/ 764 h 2192"/>
                <a:gd name="T22" fmla="*/ 639 w 1838"/>
                <a:gd name="T23" fmla="*/ 952 h 2192"/>
                <a:gd name="T24" fmla="*/ 704 w 1838"/>
                <a:gd name="T25" fmla="*/ 1683 h 2192"/>
                <a:gd name="T26" fmla="*/ 767 w 1838"/>
                <a:gd name="T27" fmla="*/ 1191 h 2192"/>
                <a:gd name="T28" fmla="*/ 1683 w 1838"/>
                <a:gd name="T29" fmla="*/ 390 h 2192"/>
                <a:gd name="T30" fmla="*/ 1443 w 1838"/>
                <a:gd name="T31" fmla="*/ 134 h 2192"/>
                <a:gd name="T32" fmla="*/ 960 w 1838"/>
                <a:gd name="T33" fmla="*/ 198 h 2192"/>
                <a:gd name="T34" fmla="*/ 704 w 1838"/>
                <a:gd name="T35" fmla="*/ 1555 h 2192"/>
                <a:gd name="T36" fmla="*/ 775 w 1838"/>
                <a:gd name="T37" fmla="*/ 1484 h 2192"/>
                <a:gd name="T38" fmla="*/ 704 w 1838"/>
                <a:gd name="T39" fmla="*/ 694 h 2192"/>
                <a:gd name="T40" fmla="*/ 1631 w 1838"/>
                <a:gd name="T41" fmla="*/ 128 h 2192"/>
                <a:gd name="T42" fmla="*/ 1560 w 1838"/>
                <a:gd name="T43" fmla="*/ 198 h 2192"/>
                <a:gd name="T44" fmla="*/ 1230 w 1838"/>
                <a:gd name="T45" fmla="*/ 198 h 2192"/>
                <a:gd name="T46" fmla="*/ 1159 w 1838"/>
                <a:gd name="T47" fmla="*/ 128 h 2192"/>
                <a:gd name="T48" fmla="*/ 1823 w 1838"/>
                <a:gd name="T49" fmla="*/ 1484 h 2192"/>
                <a:gd name="T50" fmla="*/ 1553 w 1838"/>
                <a:gd name="T51" fmla="*/ 1670 h 2192"/>
                <a:gd name="T52" fmla="*/ 1362 w 1838"/>
                <a:gd name="T53" fmla="*/ 1922 h 2192"/>
                <a:gd name="T54" fmla="*/ 1177 w 1838"/>
                <a:gd name="T55" fmla="*/ 2192 h 2192"/>
                <a:gd name="T56" fmla="*/ 1639 w 1838"/>
                <a:gd name="T57" fmla="*/ 2192 h 2192"/>
                <a:gd name="T58" fmla="*/ 1177 w 1838"/>
                <a:gd name="T59" fmla="*/ 2064 h 2192"/>
                <a:gd name="T60" fmla="*/ 1247 w 1838"/>
                <a:gd name="T61" fmla="*/ 1993 h 2192"/>
                <a:gd name="T62" fmla="*/ 1695 w 1838"/>
                <a:gd name="T63" fmla="*/ 1484 h 2192"/>
                <a:gd name="T64" fmla="*/ 1624 w 1838"/>
                <a:gd name="T65" fmla="*/ 1414 h 2192"/>
                <a:gd name="T66" fmla="*/ 1639 w 1838"/>
                <a:gd name="T67" fmla="*/ 1922 h 2192"/>
                <a:gd name="T68" fmla="*/ 1133 w 1838"/>
                <a:gd name="T69" fmla="*/ 1678 h 2192"/>
                <a:gd name="T70" fmla="*/ 1177 w 1838"/>
                <a:gd name="T71" fmla="*/ 1286 h 2192"/>
                <a:gd name="T72" fmla="*/ 807 w 1838"/>
                <a:gd name="T73" fmla="*/ 1823 h 2192"/>
                <a:gd name="T74" fmla="*/ 384 w 1838"/>
                <a:gd name="T75" fmla="*/ 1922 h 2192"/>
                <a:gd name="T76" fmla="*/ 412 w 1838"/>
                <a:gd name="T77" fmla="*/ 764 h 2192"/>
                <a:gd name="T78" fmla="*/ 157 w 1838"/>
                <a:gd name="T79" fmla="*/ 955 h 2192"/>
                <a:gd name="T80" fmla="*/ 199 w 1838"/>
                <a:gd name="T81" fmla="*/ 2192 h 2192"/>
                <a:gd name="T82" fmla="*/ 704 w 1838"/>
                <a:gd name="T83" fmla="*/ 2192 h 2192"/>
                <a:gd name="T84" fmla="*/ 1133 w 1838"/>
                <a:gd name="T85" fmla="*/ 1678 h 2192"/>
                <a:gd name="T86" fmla="*/ 1177 w 1838"/>
                <a:gd name="T87" fmla="*/ 1555 h 2192"/>
                <a:gd name="T88" fmla="*/ 199 w 1838"/>
                <a:gd name="T89" fmla="*/ 2064 h 2192"/>
                <a:gd name="T90" fmla="*/ 270 w 1838"/>
                <a:gd name="T91" fmla="*/ 1993 h 2192"/>
                <a:gd name="T92" fmla="*/ 143 w 1838"/>
                <a:gd name="T93" fmla="*/ 764 h 2192"/>
                <a:gd name="T94" fmla="*/ 214 w 1838"/>
                <a:gd name="T95" fmla="*/ 835 h 2192"/>
                <a:gd name="T96" fmla="*/ 704 w 1838"/>
                <a:gd name="T97" fmla="*/ 1922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38" h="2192">
                  <a:moveTo>
                    <a:pt x="214" y="397"/>
                  </a:moveTo>
                  <a:cubicBezTo>
                    <a:pt x="304" y="397"/>
                    <a:pt x="381" y="336"/>
                    <a:pt x="405" y="253"/>
                  </a:cubicBezTo>
                  <a:cubicBezTo>
                    <a:pt x="604" y="253"/>
                    <a:pt x="604" y="253"/>
                    <a:pt x="604" y="253"/>
                  </a:cubicBezTo>
                  <a:cubicBezTo>
                    <a:pt x="998" y="647"/>
                    <a:pt x="998" y="647"/>
                    <a:pt x="998" y="647"/>
                  </a:cubicBezTo>
                  <a:cubicBezTo>
                    <a:pt x="974" y="680"/>
                    <a:pt x="960" y="720"/>
                    <a:pt x="960" y="764"/>
                  </a:cubicBezTo>
                  <a:cubicBezTo>
                    <a:pt x="960" y="874"/>
                    <a:pt x="1049" y="963"/>
                    <a:pt x="1159" y="963"/>
                  </a:cubicBezTo>
                  <a:cubicBezTo>
                    <a:pt x="1268" y="963"/>
                    <a:pt x="1358" y="874"/>
                    <a:pt x="1358" y="764"/>
                  </a:cubicBezTo>
                  <a:cubicBezTo>
                    <a:pt x="1358" y="655"/>
                    <a:pt x="1268" y="566"/>
                    <a:pt x="1159" y="566"/>
                  </a:cubicBezTo>
                  <a:cubicBezTo>
                    <a:pt x="1140" y="566"/>
                    <a:pt x="1122" y="568"/>
                    <a:pt x="1105" y="573"/>
                  </a:cubicBezTo>
                  <a:cubicBezTo>
                    <a:pt x="657" y="125"/>
                    <a:pt x="657" y="125"/>
                    <a:pt x="657" y="125"/>
                  </a:cubicBezTo>
                  <a:cubicBezTo>
                    <a:pt x="398" y="125"/>
                    <a:pt x="398" y="125"/>
                    <a:pt x="398" y="125"/>
                  </a:cubicBezTo>
                  <a:cubicBezTo>
                    <a:pt x="369" y="51"/>
                    <a:pt x="297" y="0"/>
                    <a:pt x="214" y="0"/>
                  </a:cubicBezTo>
                  <a:cubicBezTo>
                    <a:pt x="104" y="0"/>
                    <a:pt x="15" y="89"/>
                    <a:pt x="15" y="198"/>
                  </a:cubicBezTo>
                  <a:cubicBezTo>
                    <a:pt x="15" y="308"/>
                    <a:pt x="104" y="397"/>
                    <a:pt x="214" y="397"/>
                  </a:cubicBezTo>
                  <a:close/>
                  <a:moveTo>
                    <a:pt x="1159" y="694"/>
                  </a:moveTo>
                  <a:cubicBezTo>
                    <a:pt x="1198" y="694"/>
                    <a:pt x="1230" y="725"/>
                    <a:pt x="1230" y="764"/>
                  </a:cubicBezTo>
                  <a:cubicBezTo>
                    <a:pt x="1230" y="803"/>
                    <a:pt x="1198" y="835"/>
                    <a:pt x="1159" y="835"/>
                  </a:cubicBezTo>
                  <a:cubicBezTo>
                    <a:pt x="1120" y="835"/>
                    <a:pt x="1088" y="803"/>
                    <a:pt x="1088" y="764"/>
                  </a:cubicBezTo>
                  <a:cubicBezTo>
                    <a:pt x="1088" y="725"/>
                    <a:pt x="1120" y="694"/>
                    <a:pt x="1159" y="694"/>
                  </a:cubicBezTo>
                  <a:close/>
                  <a:moveTo>
                    <a:pt x="214" y="128"/>
                  </a:moveTo>
                  <a:cubicBezTo>
                    <a:pt x="253" y="128"/>
                    <a:pt x="284" y="159"/>
                    <a:pt x="284" y="198"/>
                  </a:cubicBezTo>
                  <a:cubicBezTo>
                    <a:pt x="284" y="237"/>
                    <a:pt x="253" y="269"/>
                    <a:pt x="214" y="269"/>
                  </a:cubicBezTo>
                  <a:cubicBezTo>
                    <a:pt x="175" y="269"/>
                    <a:pt x="143" y="237"/>
                    <a:pt x="143" y="198"/>
                  </a:cubicBezTo>
                  <a:cubicBezTo>
                    <a:pt x="143" y="159"/>
                    <a:pt x="175" y="128"/>
                    <a:pt x="214" y="128"/>
                  </a:cubicBezTo>
                  <a:close/>
                  <a:moveTo>
                    <a:pt x="1159" y="397"/>
                  </a:moveTo>
                  <a:cubicBezTo>
                    <a:pt x="1246" y="397"/>
                    <a:pt x="1320" y="341"/>
                    <a:pt x="1347" y="262"/>
                  </a:cubicBezTo>
                  <a:cubicBezTo>
                    <a:pt x="1443" y="262"/>
                    <a:pt x="1443" y="262"/>
                    <a:pt x="1443" y="262"/>
                  </a:cubicBezTo>
                  <a:cubicBezTo>
                    <a:pt x="1461" y="317"/>
                    <a:pt x="1503" y="360"/>
                    <a:pt x="1555" y="382"/>
                  </a:cubicBezTo>
                  <a:cubicBezTo>
                    <a:pt x="1555" y="817"/>
                    <a:pt x="1555" y="817"/>
                    <a:pt x="1555" y="817"/>
                  </a:cubicBezTo>
                  <a:cubicBezTo>
                    <a:pt x="1309" y="1063"/>
                    <a:pt x="1309" y="1063"/>
                    <a:pt x="1309" y="1063"/>
                  </a:cubicBezTo>
                  <a:cubicBezTo>
                    <a:pt x="767" y="1063"/>
                    <a:pt x="767" y="1063"/>
                    <a:pt x="767" y="1063"/>
                  </a:cubicBezTo>
                  <a:cubicBezTo>
                    <a:pt x="767" y="953"/>
                    <a:pt x="767" y="953"/>
                    <a:pt x="767" y="953"/>
                  </a:cubicBezTo>
                  <a:cubicBezTo>
                    <a:pt x="846" y="927"/>
                    <a:pt x="903" y="852"/>
                    <a:pt x="903" y="764"/>
                  </a:cubicBezTo>
                  <a:cubicBezTo>
                    <a:pt x="903" y="655"/>
                    <a:pt x="814" y="566"/>
                    <a:pt x="704" y="566"/>
                  </a:cubicBezTo>
                  <a:cubicBezTo>
                    <a:pt x="595" y="566"/>
                    <a:pt x="506" y="655"/>
                    <a:pt x="506" y="764"/>
                  </a:cubicBezTo>
                  <a:cubicBezTo>
                    <a:pt x="506" y="851"/>
                    <a:pt x="561" y="925"/>
                    <a:pt x="639" y="952"/>
                  </a:cubicBezTo>
                  <a:cubicBezTo>
                    <a:pt x="639" y="1297"/>
                    <a:pt x="639" y="1297"/>
                    <a:pt x="639" y="1297"/>
                  </a:cubicBezTo>
                  <a:cubicBezTo>
                    <a:pt x="561" y="1324"/>
                    <a:pt x="506" y="1398"/>
                    <a:pt x="506" y="1484"/>
                  </a:cubicBezTo>
                  <a:cubicBezTo>
                    <a:pt x="506" y="1594"/>
                    <a:pt x="595" y="1683"/>
                    <a:pt x="704" y="1683"/>
                  </a:cubicBezTo>
                  <a:cubicBezTo>
                    <a:pt x="814" y="1683"/>
                    <a:pt x="903" y="1594"/>
                    <a:pt x="903" y="1484"/>
                  </a:cubicBezTo>
                  <a:cubicBezTo>
                    <a:pt x="903" y="1397"/>
                    <a:pt x="846" y="1322"/>
                    <a:pt x="767" y="1296"/>
                  </a:cubicBezTo>
                  <a:cubicBezTo>
                    <a:pt x="767" y="1191"/>
                    <a:pt x="767" y="1191"/>
                    <a:pt x="767" y="1191"/>
                  </a:cubicBezTo>
                  <a:cubicBezTo>
                    <a:pt x="1362" y="1191"/>
                    <a:pt x="1362" y="1191"/>
                    <a:pt x="1362" y="1191"/>
                  </a:cubicBezTo>
                  <a:cubicBezTo>
                    <a:pt x="1683" y="870"/>
                    <a:pt x="1683" y="870"/>
                    <a:pt x="1683" y="870"/>
                  </a:cubicBezTo>
                  <a:cubicBezTo>
                    <a:pt x="1683" y="390"/>
                    <a:pt x="1683" y="390"/>
                    <a:pt x="1683" y="390"/>
                  </a:cubicBezTo>
                  <a:cubicBezTo>
                    <a:pt x="1768" y="367"/>
                    <a:pt x="1830" y="290"/>
                    <a:pt x="1830" y="198"/>
                  </a:cubicBezTo>
                  <a:cubicBezTo>
                    <a:pt x="1830" y="89"/>
                    <a:pt x="1740" y="0"/>
                    <a:pt x="1631" y="0"/>
                  </a:cubicBezTo>
                  <a:cubicBezTo>
                    <a:pt x="1544" y="0"/>
                    <a:pt x="1469" y="56"/>
                    <a:pt x="1443" y="134"/>
                  </a:cubicBezTo>
                  <a:cubicBezTo>
                    <a:pt x="1347" y="134"/>
                    <a:pt x="1347" y="134"/>
                    <a:pt x="1347" y="134"/>
                  </a:cubicBezTo>
                  <a:cubicBezTo>
                    <a:pt x="1320" y="56"/>
                    <a:pt x="1246" y="0"/>
                    <a:pt x="1159" y="0"/>
                  </a:cubicBezTo>
                  <a:cubicBezTo>
                    <a:pt x="1049" y="0"/>
                    <a:pt x="960" y="89"/>
                    <a:pt x="960" y="198"/>
                  </a:cubicBezTo>
                  <a:cubicBezTo>
                    <a:pt x="960" y="308"/>
                    <a:pt x="1049" y="397"/>
                    <a:pt x="1159" y="397"/>
                  </a:cubicBezTo>
                  <a:close/>
                  <a:moveTo>
                    <a:pt x="775" y="1484"/>
                  </a:moveTo>
                  <a:cubicBezTo>
                    <a:pt x="775" y="1523"/>
                    <a:pt x="743" y="1555"/>
                    <a:pt x="704" y="1555"/>
                  </a:cubicBezTo>
                  <a:cubicBezTo>
                    <a:pt x="665" y="1555"/>
                    <a:pt x="634" y="1523"/>
                    <a:pt x="634" y="1484"/>
                  </a:cubicBezTo>
                  <a:cubicBezTo>
                    <a:pt x="634" y="1445"/>
                    <a:pt x="665" y="1414"/>
                    <a:pt x="704" y="1414"/>
                  </a:cubicBezTo>
                  <a:cubicBezTo>
                    <a:pt x="743" y="1414"/>
                    <a:pt x="775" y="1445"/>
                    <a:pt x="775" y="1484"/>
                  </a:cubicBezTo>
                  <a:close/>
                  <a:moveTo>
                    <a:pt x="704" y="835"/>
                  </a:moveTo>
                  <a:cubicBezTo>
                    <a:pt x="665" y="835"/>
                    <a:pt x="634" y="803"/>
                    <a:pt x="634" y="764"/>
                  </a:cubicBezTo>
                  <a:cubicBezTo>
                    <a:pt x="634" y="725"/>
                    <a:pt x="665" y="694"/>
                    <a:pt x="704" y="694"/>
                  </a:cubicBezTo>
                  <a:cubicBezTo>
                    <a:pt x="743" y="694"/>
                    <a:pt x="775" y="725"/>
                    <a:pt x="775" y="764"/>
                  </a:cubicBezTo>
                  <a:cubicBezTo>
                    <a:pt x="775" y="803"/>
                    <a:pt x="743" y="835"/>
                    <a:pt x="704" y="835"/>
                  </a:cubicBezTo>
                  <a:close/>
                  <a:moveTo>
                    <a:pt x="1631" y="128"/>
                  </a:moveTo>
                  <a:cubicBezTo>
                    <a:pt x="1670" y="128"/>
                    <a:pt x="1702" y="159"/>
                    <a:pt x="1702" y="198"/>
                  </a:cubicBezTo>
                  <a:cubicBezTo>
                    <a:pt x="1702" y="237"/>
                    <a:pt x="1670" y="269"/>
                    <a:pt x="1631" y="269"/>
                  </a:cubicBezTo>
                  <a:cubicBezTo>
                    <a:pt x="1592" y="269"/>
                    <a:pt x="1560" y="237"/>
                    <a:pt x="1560" y="198"/>
                  </a:cubicBezTo>
                  <a:cubicBezTo>
                    <a:pt x="1560" y="159"/>
                    <a:pt x="1592" y="128"/>
                    <a:pt x="1631" y="128"/>
                  </a:cubicBezTo>
                  <a:close/>
                  <a:moveTo>
                    <a:pt x="1159" y="128"/>
                  </a:moveTo>
                  <a:cubicBezTo>
                    <a:pt x="1198" y="128"/>
                    <a:pt x="1230" y="159"/>
                    <a:pt x="1230" y="198"/>
                  </a:cubicBezTo>
                  <a:cubicBezTo>
                    <a:pt x="1230" y="237"/>
                    <a:pt x="1198" y="269"/>
                    <a:pt x="1159" y="269"/>
                  </a:cubicBezTo>
                  <a:cubicBezTo>
                    <a:pt x="1120" y="269"/>
                    <a:pt x="1088" y="237"/>
                    <a:pt x="1088" y="198"/>
                  </a:cubicBezTo>
                  <a:cubicBezTo>
                    <a:pt x="1088" y="159"/>
                    <a:pt x="1120" y="128"/>
                    <a:pt x="1159" y="128"/>
                  </a:cubicBezTo>
                  <a:close/>
                  <a:moveTo>
                    <a:pt x="1681" y="1799"/>
                  </a:moveTo>
                  <a:cubicBezTo>
                    <a:pt x="1681" y="1675"/>
                    <a:pt x="1681" y="1675"/>
                    <a:pt x="1681" y="1675"/>
                  </a:cubicBezTo>
                  <a:cubicBezTo>
                    <a:pt x="1763" y="1650"/>
                    <a:pt x="1823" y="1574"/>
                    <a:pt x="1823" y="1484"/>
                  </a:cubicBezTo>
                  <a:cubicBezTo>
                    <a:pt x="1823" y="1375"/>
                    <a:pt x="1734" y="1286"/>
                    <a:pt x="1624" y="1286"/>
                  </a:cubicBezTo>
                  <a:cubicBezTo>
                    <a:pt x="1514" y="1286"/>
                    <a:pt x="1425" y="1375"/>
                    <a:pt x="1425" y="1484"/>
                  </a:cubicBezTo>
                  <a:cubicBezTo>
                    <a:pt x="1425" y="1569"/>
                    <a:pt x="1478" y="1641"/>
                    <a:pt x="1553" y="1670"/>
                  </a:cubicBezTo>
                  <a:cubicBezTo>
                    <a:pt x="1553" y="1814"/>
                    <a:pt x="1553" y="1814"/>
                    <a:pt x="1553" y="1814"/>
                  </a:cubicBezTo>
                  <a:cubicBezTo>
                    <a:pt x="1507" y="1836"/>
                    <a:pt x="1472" y="1874"/>
                    <a:pt x="1453" y="1922"/>
                  </a:cubicBezTo>
                  <a:cubicBezTo>
                    <a:pt x="1362" y="1922"/>
                    <a:pt x="1362" y="1922"/>
                    <a:pt x="1362" y="1922"/>
                  </a:cubicBezTo>
                  <a:cubicBezTo>
                    <a:pt x="1333" y="1847"/>
                    <a:pt x="1261" y="1794"/>
                    <a:pt x="1177" y="1794"/>
                  </a:cubicBezTo>
                  <a:cubicBezTo>
                    <a:pt x="1067" y="1794"/>
                    <a:pt x="978" y="1883"/>
                    <a:pt x="978" y="1993"/>
                  </a:cubicBezTo>
                  <a:cubicBezTo>
                    <a:pt x="978" y="2103"/>
                    <a:pt x="1067" y="2192"/>
                    <a:pt x="1177" y="2192"/>
                  </a:cubicBezTo>
                  <a:cubicBezTo>
                    <a:pt x="1266" y="2192"/>
                    <a:pt x="1343" y="2132"/>
                    <a:pt x="1367" y="2050"/>
                  </a:cubicBezTo>
                  <a:cubicBezTo>
                    <a:pt x="1448" y="2050"/>
                    <a:pt x="1448" y="2050"/>
                    <a:pt x="1448" y="2050"/>
                  </a:cubicBezTo>
                  <a:cubicBezTo>
                    <a:pt x="1473" y="2132"/>
                    <a:pt x="1549" y="2192"/>
                    <a:pt x="1639" y="2192"/>
                  </a:cubicBezTo>
                  <a:cubicBezTo>
                    <a:pt x="1748" y="2192"/>
                    <a:pt x="1838" y="2103"/>
                    <a:pt x="1838" y="1993"/>
                  </a:cubicBezTo>
                  <a:cubicBezTo>
                    <a:pt x="1838" y="1898"/>
                    <a:pt x="1770" y="1818"/>
                    <a:pt x="1681" y="1799"/>
                  </a:cubicBezTo>
                  <a:close/>
                  <a:moveTo>
                    <a:pt x="1177" y="2064"/>
                  </a:moveTo>
                  <a:cubicBezTo>
                    <a:pt x="1138" y="2064"/>
                    <a:pt x="1106" y="2032"/>
                    <a:pt x="1106" y="1993"/>
                  </a:cubicBezTo>
                  <a:cubicBezTo>
                    <a:pt x="1106" y="1954"/>
                    <a:pt x="1138" y="1922"/>
                    <a:pt x="1177" y="1922"/>
                  </a:cubicBezTo>
                  <a:cubicBezTo>
                    <a:pt x="1216" y="1922"/>
                    <a:pt x="1247" y="1954"/>
                    <a:pt x="1247" y="1993"/>
                  </a:cubicBezTo>
                  <a:cubicBezTo>
                    <a:pt x="1247" y="2032"/>
                    <a:pt x="1216" y="2064"/>
                    <a:pt x="1177" y="2064"/>
                  </a:cubicBezTo>
                  <a:close/>
                  <a:moveTo>
                    <a:pt x="1624" y="1414"/>
                  </a:moveTo>
                  <a:cubicBezTo>
                    <a:pt x="1663" y="1414"/>
                    <a:pt x="1695" y="1445"/>
                    <a:pt x="1695" y="1484"/>
                  </a:cubicBezTo>
                  <a:cubicBezTo>
                    <a:pt x="1695" y="1523"/>
                    <a:pt x="1663" y="1555"/>
                    <a:pt x="1624" y="1555"/>
                  </a:cubicBezTo>
                  <a:cubicBezTo>
                    <a:pt x="1585" y="1555"/>
                    <a:pt x="1553" y="1523"/>
                    <a:pt x="1553" y="1484"/>
                  </a:cubicBezTo>
                  <a:cubicBezTo>
                    <a:pt x="1553" y="1445"/>
                    <a:pt x="1585" y="1414"/>
                    <a:pt x="1624" y="1414"/>
                  </a:cubicBezTo>
                  <a:close/>
                  <a:moveTo>
                    <a:pt x="1639" y="2064"/>
                  </a:moveTo>
                  <a:cubicBezTo>
                    <a:pt x="1600" y="2064"/>
                    <a:pt x="1568" y="2032"/>
                    <a:pt x="1568" y="1993"/>
                  </a:cubicBezTo>
                  <a:cubicBezTo>
                    <a:pt x="1568" y="1954"/>
                    <a:pt x="1600" y="1922"/>
                    <a:pt x="1639" y="1922"/>
                  </a:cubicBezTo>
                  <a:cubicBezTo>
                    <a:pt x="1678" y="1922"/>
                    <a:pt x="1710" y="1954"/>
                    <a:pt x="1710" y="1993"/>
                  </a:cubicBezTo>
                  <a:cubicBezTo>
                    <a:pt x="1710" y="2032"/>
                    <a:pt x="1678" y="2064"/>
                    <a:pt x="1639" y="2064"/>
                  </a:cubicBezTo>
                  <a:close/>
                  <a:moveTo>
                    <a:pt x="1133" y="1678"/>
                  </a:moveTo>
                  <a:cubicBezTo>
                    <a:pt x="1147" y="1681"/>
                    <a:pt x="1162" y="1683"/>
                    <a:pt x="1177" y="1683"/>
                  </a:cubicBezTo>
                  <a:cubicBezTo>
                    <a:pt x="1286" y="1683"/>
                    <a:pt x="1375" y="1594"/>
                    <a:pt x="1375" y="1484"/>
                  </a:cubicBezTo>
                  <a:cubicBezTo>
                    <a:pt x="1375" y="1375"/>
                    <a:pt x="1286" y="1286"/>
                    <a:pt x="1177" y="1286"/>
                  </a:cubicBezTo>
                  <a:cubicBezTo>
                    <a:pt x="1067" y="1286"/>
                    <a:pt x="978" y="1375"/>
                    <a:pt x="978" y="1484"/>
                  </a:cubicBezTo>
                  <a:cubicBezTo>
                    <a:pt x="978" y="1531"/>
                    <a:pt x="994" y="1575"/>
                    <a:pt x="1022" y="1609"/>
                  </a:cubicBezTo>
                  <a:cubicBezTo>
                    <a:pt x="807" y="1823"/>
                    <a:pt x="807" y="1823"/>
                    <a:pt x="807" y="1823"/>
                  </a:cubicBezTo>
                  <a:cubicBezTo>
                    <a:pt x="777" y="1805"/>
                    <a:pt x="742" y="1794"/>
                    <a:pt x="704" y="1794"/>
                  </a:cubicBezTo>
                  <a:cubicBezTo>
                    <a:pt x="620" y="1794"/>
                    <a:pt x="548" y="1847"/>
                    <a:pt x="519" y="1922"/>
                  </a:cubicBezTo>
                  <a:cubicBezTo>
                    <a:pt x="384" y="1922"/>
                    <a:pt x="384" y="1922"/>
                    <a:pt x="384" y="1922"/>
                  </a:cubicBezTo>
                  <a:cubicBezTo>
                    <a:pt x="366" y="1874"/>
                    <a:pt x="330" y="1836"/>
                    <a:pt x="285" y="1814"/>
                  </a:cubicBezTo>
                  <a:cubicBezTo>
                    <a:pt x="285" y="950"/>
                    <a:pt x="285" y="950"/>
                    <a:pt x="285" y="950"/>
                  </a:cubicBezTo>
                  <a:cubicBezTo>
                    <a:pt x="359" y="921"/>
                    <a:pt x="412" y="849"/>
                    <a:pt x="412" y="764"/>
                  </a:cubicBezTo>
                  <a:cubicBezTo>
                    <a:pt x="412" y="655"/>
                    <a:pt x="323" y="566"/>
                    <a:pt x="214" y="566"/>
                  </a:cubicBezTo>
                  <a:cubicBezTo>
                    <a:pt x="104" y="566"/>
                    <a:pt x="15" y="655"/>
                    <a:pt x="15" y="764"/>
                  </a:cubicBezTo>
                  <a:cubicBezTo>
                    <a:pt x="15" y="854"/>
                    <a:pt x="75" y="930"/>
                    <a:pt x="157" y="955"/>
                  </a:cubicBezTo>
                  <a:cubicBezTo>
                    <a:pt x="157" y="1799"/>
                    <a:pt x="157" y="1799"/>
                    <a:pt x="157" y="1799"/>
                  </a:cubicBezTo>
                  <a:cubicBezTo>
                    <a:pt x="67" y="1818"/>
                    <a:pt x="0" y="1898"/>
                    <a:pt x="0" y="1993"/>
                  </a:cubicBezTo>
                  <a:cubicBezTo>
                    <a:pt x="0" y="2103"/>
                    <a:pt x="89" y="2192"/>
                    <a:pt x="199" y="2192"/>
                  </a:cubicBezTo>
                  <a:cubicBezTo>
                    <a:pt x="289" y="2192"/>
                    <a:pt x="365" y="2132"/>
                    <a:pt x="389" y="2050"/>
                  </a:cubicBezTo>
                  <a:cubicBezTo>
                    <a:pt x="514" y="2050"/>
                    <a:pt x="514" y="2050"/>
                    <a:pt x="514" y="2050"/>
                  </a:cubicBezTo>
                  <a:cubicBezTo>
                    <a:pt x="538" y="2132"/>
                    <a:pt x="615" y="2192"/>
                    <a:pt x="704" y="2192"/>
                  </a:cubicBezTo>
                  <a:cubicBezTo>
                    <a:pt x="814" y="2192"/>
                    <a:pt x="903" y="2103"/>
                    <a:pt x="903" y="1993"/>
                  </a:cubicBezTo>
                  <a:cubicBezTo>
                    <a:pt x="903" y="1968"/>
                    <a:pt x="898" y="1944"/>
                    <a:pt x="890" y="1922"/>
                  </a:cubicBezTo>
                  <a:lnTo>
                    <a:pt x="1133" y="1678"/>
                  </a:lnTo>
                  <a:close/>
                  <a:moveTo>
                    <a:pt x="1177" y="1414"/>
                  </a:moveTo>
                  <a:cubicBezTo>
                    <a:pt x="1216" y="1414"/>
                    <a:pt x="1247" y="1445"/>
                    <a:pt x="1247" y="1484"/>
                  </a:cubicBezTo>
                  <a:cubicBezTo>
                    <a:pt x="1247" y="1523"/>
                    <a:pt x="1216" y="1555"/>
                    <a:pt x="1177" y="1555"/>
                  </a:cubicBezTo>
                  <a:cubicBezTo>
                    <a:pt x="1138" y="1555"/>
                    <a:pt x="1106" y="1523"/>
                    <a:pt x="1106" y="1484"/>
                  </a:cubicBezTo>
                  <a:cubicBezTo>
                    <a:pt x="1106" y="1445"/>
                    <a:pt x="1138" y="1414"/>
                    <a:pt x="1177" y="1414"/>
                  </a:cubicBezTo>
                  <a:close/>
                  <a:moveTo>
                    <a:pt x="199" y="2064"/>
                  </a:moveTo>
                  <a:cubicBezTo>
                    <a:pt x="160" y="2064"/>
                    <a:pt x="128" y="2032"/>
                    <a:pt x="128" y="1993"/>
                  </a:cubicBezTo>
                  <a:cubicBezTo>
                    <a:pt x="128" y="1954"/>
                    <a:pt x="160" y="1922"/>
                    <a:pt x="199" y="1922"/>
                  </a:cubicBezTo>
                  <a:cubicBezTo>
                    <a:pt x="238" y="1922"/>
                    <a:pt x="270" y="1954"/>
                    <a:pt x="270" y="1993"/>
                  </a:cubicBezTo>
                  <a:cubicBezTo>
                    <a:pt x="270" y="2032"/>
                    <a:pt x="238" y="2064"/>
                    <a:pt x="199" y="2064"/>
                  </a:cubicBezTo>
                  <a:close/>
                  <a:moveTo>
                    <a:pt x="214" y="835"/>
                  </a:moveTo>
                  <a:cubicBezTo>
                    <a:pt x="175" y="835"/>
                    <a:pt x="143" y="803"/>
                    <a:pt x="143" y="764"/>
                  </a:cubicBezTo>
                  <a:cubicBezTo>
                    <a:pt x="143" y="725"/>
                    <a:pt x="175" y="694"/>
                    <a:pt x="214" y="694"/>
                  </a:cubicBezTo>
                  <a:cubicBezTo>
                    <a:pt x="253" y="694"/>
                    <a:pt x="284" y="725"/>
                    <a:pt x="284" y="764"/>
                  </a:cubicBezTo>
                  <a:cubicBezTo>
                    <a:pt x="284" y="803"/>
                    <a:pt x="253" y="835"/>
                    <a:pt x="214" y="835"/>
                  </a:cubicBezTo>
                  <a:close/>
                  <a:moveTo>
                    <a:pt x="704" y="2064"/>
                  </a:moveTo>
                  <a:cubicBezTo>
                    <a:pt x="665" y="2064"/>
                    <a:pt x="634" y="2032"/>
                    <a:pt x="634" y="1993"/>
                  </a:cubicBezTo>
                  <a:cubicBezTo>
                    <a:pt x="634" y="1954"/>
                    <a:pt x="665" y="1922"/>
                    <a:pt x="704" y="1922"/>
                  </a:cubicBezTo>
                  <a:cubicBezTo>
                    <a:pt x="743" y="1922"/>
                    <a:pt x="775" y="1954"/>
                    <a:pt x="775" y="1993"/>
                  </a:cubicBezTo>
                  <a:cubicBezTo>
                    <a:pt x="775" y="2032"/>
                    <a:pt x="743" y="2064"/>
                    <a:pt x="704" y="2064"/>
                  </a:cubicBezTo>
                  <a:close/>
                </a:path>
              </a:pathLst>
            </a:custGeom>
            <a:solidFill>
              <a:schemeClr val="bg1"/>
            </a:solidFill>
            <a:ln>
              <a:noFill/>
            </a:ln>
          </p:spPr>
          <p:txBody>
            <a:bodyPr vert="horz" wrap="square" lIns="82305" tIns="41153" rIns="82305" bIns="41153" numCol="1" anchor="t" anchorCtr="0" compatLnSpc="1">
              <a:prstTxWarp prst="textNoShape">
                <a:avLst/>
              </a:prstTxWarp>
            </a:bodyPr>
            <a:lstStyle/>
            <a:p>
              <a:endParaRPr lang="en-US" sz="1600">
                <a:solidFill>
                  <a:prstClr val="black"/>
                </a:solidFill>
              </a:endParaRPr>
            </a:p>
          </p:txBody>
        </p:sp>
        <p:sp>
          <p:nvSpPr>
            <p:cNvPr id="107" name="Rectangle 106"/>
            <p:cNvSpPr/>
            <p:nvPr/>
          </p:nvSpPr>
          <p:spPr>
            <a:xfrm>
              <a:off x="8034897" y="3316255"/>
              <a:ext cx="1590500" cy="584775"/>
            </a:xfrm>
            <a:prstGeom prst="rect">
              <a:avLst/>
            </a:prstGeom>
          </p:spPr>
          <p:txBody>
            <a:bodyPr wrap="none">
              <a:spAutoFit/>
            </a:bodyPr>
            <a:lstStyle/>
            <a:p>
              <a:pPr algn="ctr"/>
              <a:r>
                <a:rPr lang="en-US" sz="1600" b="1" u="sng" dirty="0">
                  <a:solidFill>
                    <a:prstClr val="black"/>
                  </a:solidFill>
                </a:rPr>
                <a:t>Greater Insights </a:t>
              </a:r>
            </a:p>
            <a:p>
              <a:pPr algn="ctr"/>
              <a:r>
                <a:rPr lang="en-US" sz="1600" b="1" u="sng" dirty="0">
                  <a:solidFill>
                    <a:prstClr val="black"/>
                  </a:solidFill>
                </a:rPr>
                <a:t>and Intelligence</a:t>
              </a:r>
            </a:p>
          </p:txBody>
        </p:sp>
      </p:grpSp>
      <p:sp>
        <p:nvSpPr>
          <p:cNvPr id="117" name="Rectangle 116"/>
          <p:cNvSpPr/>
          <p:nvPr/>
        </p:nvSpPr>
        <p:spPr>
          <a:xfrm>
            <a:off x="9266209" y="4246203"/>
            <a:ext cx="1956023" cy="1565586"/>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a:solidFill>
                  <a:schemeClr val="bg1"/>
                </a:solidFill>
                <a:latin typeface="+mj-lt"/>
              </a:rPr>
              <a:t>Generate analytical insights easily and efficiently by correlating and aggregating data across agencies</a:t>
            </a:r>
          </a:p>
          <a:p>
            <a:pPr algn="ctr"/>
            <a:endParaRPr lang="en-US" sz="1200" dirty="0">
              <a:solidFill>
                <a:schemeClr val="bg1"/>
              </a:solidFill>
              <a:latin typeface="+mj-lt"/>
            </a:endParaRPr>
          </a:p>
        </p:txBody>
      </p:sp>
      <p:sp>
        <p:nvSpPr>
          <p:cNvPr id="118" name="Rectangle 117"/>
          <p:cNvSpPr/>
          <p:nvPr/>
        </p:nvSpPr>
        <p:spPr>
          <a:xfrm>
            <a:off x="286098" y="1496243"/>
            <a:ext cx="11710283" cy="58266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latin typeface="+mj-lt"/>
              </a:rPr>
              <a:t>To continue the process of reinventing the state government and transforming how it serves its </a:t>
            </a:r>
            <a:r>
              <a:rPr lang="en-US" sz="1400" dirty="0" smtClean="0">
                <a:solidFill>
                  <a:prstClr val="white"/>
                </a:solidFill>
                <a:latin typeface="+mj-lt"/>
              </a:rPr>
              <a:t>citizens, it </a:t>
            </a:r>
            <a:r>
              <a:rPr lang="en-US" sz="1400" dirty="0">
                <a:solidFill>
                  <a:prstClr val="white"/>
                </a:solidFill>
                <a:latin typeface="+mj-lt"/>
              </a:rPr>
              <a:t>is crucial to transform the way the branches of the government operate internally to manage their vast and valuable state information assets. </a:t>
            </a:r>
          </a:p>
        </p:txBody>
      </p:sp>
      <p:sp>
        <p:nvSpPr>
          <p:cNvPr id="119" name="Isosceles Triangle 118"/>
          <p:cNvSpPr/>
          <p:nvPr/>
        </p:nvSpPr>
        <p:spPr>
          <a:xfrm rot="10800000">
            <a:off x="1831075" y="2158545"/>
            <a:ext cx="8529850" cy="163773"/>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20" name="Rectangle 119"/>
          <p:cNvSpPr/>
          <p:nvPr/>
        </p:nvSpPr>
        <p:spPr>
          <a:xfrm>
            <a:off x="1244821" y="2306511"/>
            <a:ext cx="9977411" cy="338554"/>
          </a:xfrm>
          <a:prstGeom prst="rect">
            <a:avLst/>
          </a:prstGeom>
        </p:spPr>
        <p:txBody>
          <a:bodyPr wrap="none">
            <a:spAutoFit/>
          </a:bodyPr>
          <a:lstStyle/>
          <a:p>
            <a:r>
              <a:rPr lang="en-US" sz="1600" i="1" dirty="0">
                <a:solidFill>
                  <a:prstClr val="black"/>
                </a:solidFill>
              </a:rPr>
              <a:t>Governor Snyder’s vision of </a:t>
            </a:r>
            <a:r>
              <a:rPr lang="en-US" sz="1600" b="1" i="1" dirty="0">
                <a:solidFill>
                  <a:prstClr val="black"/>
                </a:solidFill>
              </a:rPr>
              <a:t>EIM</a:t>
            </a:r>
            <a:r>
              <a:rPr lang="en-US" sz="1600" i="1" dirty="0">
                <a:solidFill>
                  <a:prstClr val="black"/>
                </a:solidFill>
              </a:rPr>
              <a:t> proposes to enable the following capabilities for the citizens and the state operations.</a:t>
            </a:r>
          </a:p>
        </p:txBody>
      </p:sp>
      <p:sp>
        <p:nvSpPr>
          <p:cNvPr id="121" name="Slide Number Placeholder 4"/>
          <p:cNvSpPr txBox="1">
            <a:spLocks/>
          </p:cNvSpPr>
          <p:nvPr/>
        </p:nvSpPr>
        <p:spPr>
          <a:xfrm>
            <a:off x="8737600" y="6873007"/>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915D6C-C52D-411A-B543-8EBD1153D229}" type="slidenum">
              <a:rPr lang="en-US" smtClean="0">
                <a:solidFill>
                  <a:prstClr val="black">
                    <a:tint val="75000"/>
                  </a:prstClr>
                </a:solidFill>
                <a:latin typeface="+mj-lt"/>
              </a:rPr>
              <a:pPr/>
              <a:t>3</a:t>
            </a:fld>
            <a:endParaRPr lang="en-US" dirty="0">
              <a:solidFill>
                <a:prstClr val="black">
                  <a:tint val="75000"/>
                </a:prstClr>
              </a:solidFill>
              <a:latin typeface="+mj-lt"/>
            </a:endParaRPr>
          </a:p>
        </p:txBody>
      </p:sp>
      <p:sp>
        <p:nvSpPr>
          <p:cNvPr id="122" name="Rectangle 121"/>
          <p:cNvSpPr/>
          <p:nvPr/>
        </p:nvSpPr>
        <p:spPr>
          <a:xfrm>
            <a:off x="282625" y="6178132"/>
            <a:ext cx="11710284" cy="647446"/>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latin typeface="+mj-lt"/>
              </a:rPr>
              <a:t>It is only possible to drive real transformation if the State has an </a:t>
            </a:r>
            <a:r>
              <a:rPr lang="en-US" sz="1400" b="1" dirty="0">
                <a:solidFill>
                  <a:srgbClr val="FFC000"/>
                </a:solidFill>
                <a:latin typeface="+mj-lt"/>
              </a:rPr>
              <a:t>Integrated Information model  </a:t>
            </a:r>
            <a:r>
              <a:rPr lang="en-US" sz="1400" dirty="0">
                <a:solidFill>
                  <a:prstClr val="white"/>
                </a:solidFill>
                <a:latin typeface="+mj-lt"/>
              </a:rPr>
              <a:t>that enables easy access to information about </a:t>
            </a:r>
            <a:r>
              <a:rPr lang="en-US" sz="1400" dirty="0" smtClean="0">
                <a:solidFill>
                  <a:prstClr val="white"/>
                </a:solidFill>
                <a:latin typeface="+mj-lt"/>
              </a:rPr>
              <a:t>who </a:t>
            </a:r>
            <a:r>
              <a:rPr lang="en-US" sz="1400" dirty="0">
                <a:solidFill>
                  <a:prstClr val="white"/>
                </a:solidFill>
                <a:latin typeface="+mj-lt"/>
              </a:rPr>
              <a:t>its people are,  where its businesses are located , how its geographies are divided, how its citizens are served.</a:t>
            </a:r>
          </a:p>
        </p:txBody>
      </p:sp>
      <p:sp>
        <p:nvSpPr>
          <p:cNvPr id="123" name="Isosceles Triangle 122"/>
          <p:cNvSpPr/>
          <p:nvPr/>
        </p:nvSpPr>
        <p:spPr>
          <a:xfrm rot="10800000">
            <a:off x="1834690" y="5954755"/>
            <a:ext cx="8529850" cy="163773"/>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Tree>
    <p:extLst>
      <p:ext uri="{BB962C8B-B14F-4D97-AF65-F5344CB8AC3E}">
        <p14:creationId xmlns:p14="http://schemas.microsoft.com/office/powerpoint/2010/main" val="25889223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5429" y="-2241"/>
            <a:ext cx="10668000" cy="1143000"/>
          </a:xfrm>
        </p:spPr>
        <p:txBody>
          <a:bodyPr>
            <a:normAutofit/>
          </a:bodyPr>
          <a:lstStyle/>
          <a:p>
            <a:r>
              <a:rPr lang="en-US" dirty="0" smtClean="0"/>
              <a:t>Program Synopsis: EIM </a:t>
            </a:r>
            <a:r>
              <a:rPr lang="en-US" dirty="0"/>
              <a:t>at Michigan Today</a:t>
            </a:r>
          </a:p>
        </p:txBody>
      </p:sp>
      <p:sp>
        <p:nvSpPr>
          <p:cNvPr id="3" name="Rectangle 2"/>
          <p:cNvSpPr/>
          <p:nvPr/>
        </p:nvSpPr>
        <p:spPr>
          <a:xfrm>
            <a:off x="5654771" y="4750273"/>
            <a:ext cx="5539505" cy="1910381"/>
          </a:xfrm>
          <a:prstGeom prst="rect">
            <a:avLst/>
          </a:prstGeom>
          <a:solidFill>
            <a:schemeClr val="bg1">
              <a:lumMod val="95000"/>
            </a:schemeClr>
          </a:solidFill>
          <a:ln w="9525">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1313" algn="ctr">
              <a:lnSpc>
                <a:spcPts val="1400"/>
              </a:lnSpc>
            </a:pPr>
            <a:endParaRPr lang="en-US" sz="1400" dirty="0" smtClean="0">
              <a:solidFill>
                <a:schemeClr val="tx1"/>
              </a:solidFill>
            </a:endParaRPr>
          </a:p>
          <a:p>
            <a:pPr marL="341313" algn="ctr">
              <a:lnSpc>
                <a:spcPts val="1400"/>
              </a:lnSpc>
            </a:pPr>
            <a:endParaRPr lang="en-US" sz="1400" dirty="0" smtClean="0">
              <a:solidFill>
                <a:schemeClr val="tx1"/>
              </a:solidFill>
            </a:endParaRPr>
          </a:p>
          <a:p>
            <a:pPr marL="341313">
              <a:lnSpc>
                <a:spcPts val="1400"/>
              </a:lnSpc>
            </a:pPr>
            <a:r>
              <a:rPr lang="en-US" sz="1200" dirty="0" smtClean="0">
                <a:solidFill>
                  <a:schemeClr val="tx1"/>
                </a:solidFill>
              </a:rPr>
              <a:t>Through its experiences and connections, EIM is able to provide guidance and consulting services to all departments, agencies or offices that need help with ‘data matters’: </a:t>
            </a:r>
          </a:p>
          <a:p>
            <a:pPr marL="627063" indent="-169863">
              <a:lnSpc>
                <a:spcPts val="1400"/>
              </a:lnSpc>
              <a:buFont typeface="Arial" panose="020B0604020202020204" pitchFamily="34" charset="0"/>
              <a:buChar char="•"/>
            </a:pPr>
            <a:r>
              <a:rPr lang="en-US" sz="1200" dirty="0" smtClean="0">
                <a:solidFill>
                  <a:schemeClr val="tx1"/>
                </a:solidFill>
              </a:rPr>
              <a:t>Could be about </a:t>
            </a:r>
            <a:r>
              <a:rPr lang="en-US" sz="1200" dirty="0">
                <a:solidFill>
                  <a:schemeClr val="tx1"/>
                </a:solidFill>
              </a:rPr>
              <a:t>A</a:t>
            </a:r>
            <a:r>
              <a:rPr lang="en-US" sz="1200" dirty="0" smtClean="0">
                <a:solidFill>
                  <a:schemeClr val="tx1"/>
                </a:solidFill>
              </a:rPr>
              <a:t>nalytics </a:t>
            </a:r>
          </a:p>
          <a:p>
            <a:pPr marL="627063" indent="-169863">
              <a:lnSpc>
                <a:spcPts val="1400"/>
              </a:lnSpc>
              <a:buFont typeface="Arial" panose="020B0604020202020204" pitchFamily="34" charset="0"/>
              <a:buChar char="•"/>
            </a:pPr>
            <a:r>
              <a:rPr lang="en-US" sz="1200" dirty="0" smtClean="0">
                <a:solidFill>
                  <a:schemeClr val="tx1"/>
                </a:solidFill>
              </a:rPr>
              <a:t>Could be about cross-agency data integration or data sharing. </a:t>
            </a:r>
          </a:p>
          <a:p>
            <a:pPr marL="627063" indent="-169863">
              <a:lnSpc>
                <a:spcPts val="1400"/>
              </a:lnSpc>
              <a:buFont typeface="Arial" panose="020B0604020202020204" pitchFamily="34" charset="0"/>
              <a:buChar char="•"/>
            </a:pPr>
            <a:r>
              <a:rPr lang="en-US" sz="1200" dirty="0" smtClean="0">
                <a:solidFill>
                  <a:schemeClr val="tx1"/>
                </a:solidFill>
              </a:rPr>
              <a:t>Could be about managing and organizing data</a:t>
            </a:r>
          </a:p>
          <a:p>
            <a:pPr marL="627063" indent="-169863">
              <a:lnSpc>
                <a:spcPts val="1400"/>
              </a:lnSpc>
              <a:buFont typeface="Arial" panose="020B0604020202020204" pitchFamily="34" charset="0"/>
              <a:buChar char="•"/>
            </a:pPr>
            <a:r>
              <a:rPr lang="en-US" sz="1200" dirty="0" smtClean="0">
                <a:solidFill>
                  <a:schemeClr val="tx1"/>
                </a:solidFill>
              </a:rPr>
              <a:t>Could be about setting up departmental data governance.</a:t>
            </a:r>
          </a:p>
          <a:p>
            <a:pPr marL="627063" indent="-169863">
              <a:lnSpc>
                <a:spcPts val="1400"/>
              </a:lnSpc>
              <a:buFont typeface="Arial" panose="020B0604020202020204" pitchFamily="34" charset="0"/>
              <a:buChar char="•"/>
            </a:pPr>
            <a:r>
              <a:rPr lang="en-US" sz="1200" dirty="0" smtClean="0">
                <a:solidFill>
                  <a:schemeClr val="tx1"/>
                </a:solidFill>
              </a:rPr>
              <a:t>Or setting up programs on any of the topics listed on this slide</a:t>
            </a:r>
          </a:p>
        </p:txBody>
      </p:sp>
      <p:sp>
        <p:nvSpPr>
          <p:cNvPr id="4" name="Rectangle 3"/>
          <p:cNvSpPr/>
          <p:nvPr/>
        </p:nvSpPr>
        <p:spPr>
          <a:xfrm>
            <a:off x="5654771" y="1632178"/>
            <a:ext cx="5539505" cy="2875646"/>
          </a:xfrm>
          <a:prstGeom prst="rect">
            <a:avLst/>
          </a:prstGeom>
          <a:solidFill>
            <a:schemeClr val="bg1">
              <a:lumMod val="95000"/>
            </a:schemeClr>
          </a:solidFill>
          <a:ln w="9525">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09771" y="5272292"/>
            <a:ext cx="5105393" cy="1380205"/>
          </a:xfrm>
          <a:prstGeom prst="rect">
            <a:avLst/>
          </a:prstGeom>
          <a:solidFill>
            <a:schemeClr val="bg1">
              <a:lumMod val="95000"/>
            </a:schemeClr>
          </a:solidFill>
          <a:ln w="9525">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6397" y="3779307"/>
            <a:ext cx="5107261" cy="1235358"/>
          </a:xfrm>
          <a:prstGeom prst="rect">
            <a:avLst/>
          </a:prstGeom>
          <a:solidFill>
            <a:schemeClr val="bg1">
              <a:lumMod val="95000"/>
            </a:schemeClr>
          </a:solidFill>
          <a:ln w="9525">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29975" y="1656716"/>
            <a:ext cx="5105394" cy="1934786"/>
          </a:xfrm>
          <a:prstGeom prst="rect">
            <a:avLst/>
          </a:prstGeom>
          <a:solidFill>
            <a:schemeClr val="bg1">
              <a:lumMod val="95000"/>
            </a:schemeClr>
          </a:solidFill>
          <a:ln w="9525">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110537" y="6495849"/>
            <a:ext cx="177290" cy="276999"/>
          </a:xfrm>
        </p:spPr>
        <p:txBody>
          <a:bodyPr/>
          <a:lstStyle/>
          <a:p>
            <a:fld id="{A4915D6C-C52D-411A-B543-8EBD1153D229}" type="slidenum">
              <a:rPr lang="en-US" smtClean="0">
                <a:solidFill>
                  <a:prstClr val="black"/>
                </a:solidFill>
                <a:latin typeface="+mn-lt"/>
              </a:rPr>
              <a:pPr/>
              <a:t>4</a:t>
            </a:fld>
            <a:endParaRPr lang="en-US" dirty="0">
              <a:solidFill>
                <a:prstClr val="black"/>
              </a:solidFill>
              <a:latin typeface="+mn-lt"/>
            </a:endParaRPr>
          </a:p>
        </p:txBody>
      </p:sp>
      <p:sp>
        <p:nvSpPr>
          <p:cNvPr id="9" name="Rectangle 8"/>
          <p:cNvSpPr/>
          <p:nvPr/>
        </p:nvSpPr>
        <p:spPr>
          <a:xfrm>
            <a:off x="641147" y="1652587"/>
            <a:ext cx="3589444" cy="338554"/>
          </a:xfrm>
          <a:prstGeom prst="rect">
            <a:avLst/>
          </a:prstGeom>
        </p:spPr>
        <p:txBody>
          <a:bodyPr wrap="none">
            <a:spAutoFit/>
          </a:bodyPr>
          <a:lstStyle/>
          <a:p>
            <a:r>
              <a:rPr lang="en-US" sz="1600" b="1" u="sng" dirty="0">
                <a:solidFill>
                  <a:schemeClr val="accent6">
                    <a:lumMod val="50000"/>
                  </a:schemeClr>
                </a:solidFill>
                <a:latin typeface="+mn-lt"/>
              </a:rPr>
              <a:t>EIM </a:t>
            </a:r>
            <a:r>
              <a:rPr lang="en-US" sz="1600" b="1" u="sng" dirty="0" smtClean="0">
                <a:solidFill>
                  <a:schemeClr val="accent6">
                    <a:lumMod val="50000"/>
                  </a:schemeClr>
                </a:solidFill>
                <a:latin typeface="+mn-lt"/>
              </a:rPr>
              <a:t>is a set of state-wide solutions</a:t>
            </a:r>
            <a:endParaRPr lang="en-US" sz="1600" b="1" u="sng" dirty="0">
              <a:solidFill>
                <a:schemeClr val="accent6">
                  <a:lumMod val="50000"/>
                </a:schemeClr>
              </a:solidFill>
              <a:latin typeface="+mn-lt"/>
            </a:endParaRPr>
          </a:p>
        </p:txBody>
      </p:sp>
      <p:sp>
        <p:nvSpPr>
          <p:cNvPr id="10" name="Rectangle 9"/>
          <p:cNvSpPr/>
          <p:nvPr/>
        </p:nvSpPr>
        <p:spPr>
          <a:xfrm>
            <a:off x="287827" y="3769049"/>
            <a:ext cx="5304399" cy="338554"/>
          </a:xfrm>
          <a:prstGeom prst="rect">
            <a:avLst/>
          </a:prstGeom>
        </p:spPr>
        <p:txBody>
          <a:bodyPr wrap="square">
            <a:spAutoFit/>
          </a:bodyPr>
          <a:lstStyle/>
          <a:p>
            <a:pPr algn="ctr"/>
            <a:r>
              <a:rPr lang="en-US" sz="1600" b="1" u="sng" dirty="0">
                <a:solidFill>
                  <a:schemeClr val="accent6">
                    <a:lumMod val="50000"/>
                  </a:schemeClr>
                </a:solidFill>
                <a:latin typeface="+mn-lt"/>
              </a:rPr>
              <a:t>EIM </a:t>
            </a:r>
            <a:r>
              <a:rPr lang="en-US" sz="1600" b="1" u="sng" dirty="0" smtClean="0">
                <a:solidFill>
                  <a:schemeClr val="accent6">
                    <a:lumMod val="50000"/>
                  </a:schemeClr>
                </a:solidFill>
                <a:latin typeface="+mn-lt"/>
              </a:rPr>
              <a:t>is building a set of statewide repositories</a:t>
            </a:r>
            <a:endParaRPr lang="en-US" sz="1600" b="1" u="sng" dirty="0">
              <a:solidFill>
                <a:schemeClr val="accent6">
                  <a:lumMod val="50000"/>
                </a:schemeClr>
              </a:solidFill>
              <a:latin typeface="+mn-lt"/>
            </a:endParaRPr>
          </a:p>
        </p:txBody>
      </p:sp>
      <p:sp>
        <p:nvSpPr>
          <p:cNvPr id="11" name="Rectangle 10"/>
          <p:cNvSpPr/>
          <p:nvPr/>
        </p:nvSpPr>
        <p:spPr>
          <a:xfrm>
            <a:off x="5879415" y="1653042"/>
            <a:ext cx="5163529" cy="583579"/>
          </a:xfrm>
          <a:prstGeom prst="rect">
            <a:avLst/>
          </a:prstGeom>
        </p:spPr>
        <p:txBody>
          <a:bodyPr wrap="square">
            <a:spAutoFit/>
          </a:bodyPr>
          <a:lstStyle/>
          <a:p>
            <a:r>
              <a:rPr lang="en-US" sz="1600" b="1" u="sng" dirty="0">
                <a:solidFill>
                  <a:schemeClr val="accent6">
                    <a:lumMod val="50000"/>
                  </a:schemeClr>
                </a:solidFill>
                <a:latin typeface="+mn-lt"/>
              </a:rPr>
              <a:t>EIM is the </a:t>
            </a:r>
            <a:r>
              <a:rPr lang="en-US" sz="1600" b="1" u="sng" dirty="0" smtClean="0">
                <a:solidFill>
                  <a:schemeClr val="accent6">
                    <a:lumMod val="50000"/>
                  </a:schemeClr>
                </a:solidFill>
                <a:latin typeface="+mn-lt"/>
              </a:rPr>
              <a:t>State’s ‘data integration’ vehicle and the data </a:t>
            </a:r>
            <a:r>
              <a:rPr lang="en-US" sz="1600" b="1" u="sng" dirty="0">
                <a:solidFill>
                  <a:schemeClr val="accent6">
                    <a:lumMod val="50000"/>
                  </a:schemeClr>
                </a:solidFill>
                <a:latin typeface="+mn-lt"/>
              </a:rPr>
              <a:t>foundation layer to multiple state projects</a:t>
            </a:r>
          </a:p>
        </p:txBody>
      </p:sp>
      <p:sp>
        <p:nvSpPr>
          <p:cNvPr id="12" name="Rectangle 11"/>
          <p:cNvSpPr/>
          <p:nvPr/>
        </p:nvSpPr>
        <p:spPr>
          <a:xfrm>
            <a:off x="5849825" y="4732219"/>
            <a:ext cx="4188967" cy="338554"/>
          </a:xfrm>
          <a:prstGeom prst="rect">
            <a:avLst/>
          </a:prstGeom>
        </p:spPr>
        <p:txBody>
          <a:bodyPr wrap="none">
            <a:spAutoFit/>
          </a:bodyPr>
          <a:lstStyle/>
          <a:p>
            <a:pPr algn="ctr"/>
            <a:r>
              <a:rPr lang="en-US" sz="1600" b="1" u="sng" dirty="0">
                <a:solidFill>
                  <a:schemeClr val="accent6">
                    <a:lumMod val="50000"/>
                  </a:schemeClr>
                </a:solidFill>
                <a:latin typeface="+mn-lt"/>
              </a:rPr>
              <a:t>EIM is </a:t>
            </a:r>
            <a:r>
              <a:rPr lang="en-US" sz="1600" b="1" u="sng" dirty="0" smtClean="0">
                <a:solidFill>
                  <a:schemeClr val="accent6">
                    <a:lumMod val="50000"/>
                  </a:schemeClr>
                </a:solidFill>
                <a:latin typeface="+mn-lt"/>
              </a:rPr>
              <a:t>a guidance and consulting service</a:t>
            </a:r>
            <a:endParaRPr lang="en-US" sz="1600" b="1" u="sng" dirty="0">
              <a:solidFill>
                <a:schemeClr val="accent6">
                  <a:lumMod val="50000"/>
                </a:schemeClr>
              </a:solidFill>
              <a:latin typeface="+mn-lt"/>
            </a:endParaRPr>
          </a:p>
        </p:txBody>
      </p:sp>
      <p:sp>
        <p:nvSpPr>
          <p:cNvPr id="13" name="Freeform 313"/>
          <p:cNvSpPr>
            <a:spLocks/>
          </p:cNvSpPr>
          <p:nvPr/>
        </p:nvSpPr>
        <p:spPr bwMode="auto">
          <a:xfrm>
            <a:off x="960522" y="2284453"/>
            <a:ext cx="250987" cy="605708"/>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rgbClr val="481A18"/>
          </a:solidFill>
          <a:ln w="9525">
            <a:solidFill>
              <a:schemeClr val="bg1"/>
            </a:solidFill>
            <a:round/>
            <a:headEnd/>
            <a:tailEnd/>
          </a:ln>
        </p:spPr>
        <p:txBody>
          <a:bodyPr/>
          <a:lstStyle/>
          <a:p>
            <a:pPr marL="0" marR="0" lvl="0" indent="0" defTabSz="1018824"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smtClean="0">
              <a:ln>
                <a:noFill/>
              </a:ln>
              <a:solidFill>
                <a:srgbClr val="000000"/>
              </a:solidFill>
              <a:effectLst/>
              <a:uLnTx/>
              <a:uFillTx/>
              <a:latin typeface="+mn-lt"/>
            </a:endParaRPr>
          </a:p>
        </p:txBody>
      </p:sp>
      <p:sp>
        <p:nvSpPr>
          <p:cNvPr id="14" name="AutoShape 50"/>
          <p:cNvSpPr>
            <a:spLocks noChangeAspect="1" noChangeArrowheads="1"/>
          </p:cNvSpPr>
          <p:nvPr/>
        </p:nvSpPr>
        <p:spPr bwMode="auto">
          <a:xfrm>
            <a:off x="640880" y="2129978"/>
            <a:ext cx="890272" cy="89336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5 w 21600"/>
              <a:gd name="T19" fmla="*/ 3162 h 21600"/>
              <a:gd name="T20" fmla="*/ 18435 w 21600"/>
              <a:gd name="T21" fmla="*/ 1843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748" y="8867"/>
                </a:moveTo>
                <a:cubicBezTo>
                  <a:pt x="16880" y="5746"/>
                  <a:pt x="14038" y="3588"/>
                  <a:pt x="10800" y="3588"/>
                </a:cubicBezTo>
                <a:cubicBezTo>
                  <a:pt x="6816" y="3588"/>
                  <a:pt x="3588" y="6816"/>
                  <a:pt x="3588" y="10800"/>
                </a:cubicBezTo>
                <a:cubicBezTo>
                  <a:pt x="3588" y="14783"/>
                  <a:pt x="6816" y="18012"/>
                  <a:pt x="10800" y="18012"/>
                </a:cubicBezTo>
                <a:cubicBezTo>
                  <a:pt x="12871" y="18012"/>
                  <a:pt x="14843" y="17120"/>
                  <a:pt x="16212" y="15565"/>
                </a:cubicBezTo>
                <a:lnTo>
                  <a:pt x="18905" y="17936"/>
                </a:lnTo>
                <a:cubicBezTo>
                  <a:pt x="16855" y="20265"/>
                  <a:pt x="13902" y="21599"/>
                  <a:pt x="10800" y="21600"/>
                </a:cubicBezTo>
                <a:cubicBezTo>
                  <a:pt x="4835" y="21600"/>
                  <a:pt x="0" y="16764"/>
                  <a:pt x="0" y="10800"/>
                </a:cubicBezTo>
                <a:cubicBezTo>
                  <a:pt x="0" y="4835"/>
                  <a:pt x="4835" y="0"/>
                  <a:pt x="10800" y="0"/>
                </a:cubicBezTo>
                <a:cubicBezTo>
                  <a:pt x="15649" y="-1"/>
                  <a:pt x="19905" y="3233"/>
                  <a:pt x="21204" y="7905"/>
                </a:cubicBezTo>
                <a:lnTo>
                  <a:pt x="23806" y="7182"/>
                </a:lnTo>
                <a:lnTo>
                  <a:pt x="20680" y="12716"/>
                </a:lnTo>
                <a:lnTo>
                  <a:pt x="15146" y="9590"/>
                </a:lnTo>
                <a:lnTo>
                  <a:pt x="17748" y="8867"/>
                </a:lnTo>
                <a:close/>
              </a:path>
            </a:pathLst>
          </a:custGeom>
          <a:solidFill>
            <a:srgbClr val="481A18"/>
          </a:solidFill>
          <a:ln w="9525">
            <a:solidFill>
              <a:schemeClr val="bg1"/>
            </a:solidFill>
            <a:round/>
            <a:headEnd/>
            <a:tailEnd/>
          </a:ln>
        </p:spPr>
        <p:txBody>
          <a:bodyPr/>
          <a:lstStyle/>
          <a:p>
            <a:pPr defTabSz="1018824"/>
            <a:endParaRPr lang="en-GB" sz="2000" kern="0" dirty="0">
              <a:solidFill>
                <a:srgbClr val="000000"/>
              </a:solidFill>
              <a:latin typeface="+mn-lt"/>
            </a:endParaRPr>
          </a:p>
        </p:txBody>
      </p:sp>
      <p:pic>
        <p:nvPicPr>
          <p:cNvPr id="15" name="Picture 7" descr="\\MAGNUM\Projects\Microsoft\Cloud Power FY12\Design\Icons\PNGs\Pooled.png"/>
          <p:cNvPicPr>
            <a:picLocks noChangeAspect="1" noChangeArrowheads="1"/>
          </p:cNvPicPr>
          <p:nvPr/>
        </p:nvPicPr>
        <p:blipFill rotWithShape="1">
          <a:blip r:embed="rId2" cstate="print">
            <a:lum bright="100000"/>
          </a:blip>
          <a:srcRect t="14176" b="11850"/>
          <a:stretch/>
        </p:blipFill>
        <p:spPr bwMode="auto">
          <a:xfrm>
            <a:off x="1993596" y="2129978"/>
            <a:ext cx="957178" cy="877751"/>
          </a:xfrm>
          <a:prstGeom prst="rect">
            <a:avLst/>
          </a:prstGeom>
          <a:solidFill>
            <a:srgbClr val="481A18"/>
          </a:solidFill>
        </p:spPr>
      </p:pic>
      <p:pic>
        <p:nvPicPr>
          <p:cNvPr id="17" name="Picture 3" descr="\\MAGNUM\Projects\Microsoft\Cloud Power FY12\Design\ICONS_PNG\Document.png"/>
          <p:cNvPicPr>
            <a:picLocks noChangeAspect="1" noChangeArrowheads="1"/>
          </p:cNvPicPr>
          <p:nvPr/>
        </p:nvPicPr>
        <p:blipFill rotWithShape="1">
          <a:blip r:embed="rId3" cstate="print">
            <a:lum bright="100000"/>
          </a:blip>
          <a:srcRect l="8945" t="13917" r="13046" b="6375"/>
          <a:stretch/>
        </p:blipFill>
        <p:spPr bwMode="auto">
          <a:xfrm>
            <a:off x="4464936" y="2147002"/>
            <a:ext cx="807915" cy="802727"/>
          </a:xfrm>
          <a:prstGeom prst="rect">
            <a:avLst/>
          </a:prstGeom>
          <a:solidFill>
            <a:srgbClr val="481A18"/>
          </a:solidFill>
          <a:ln>
            <a:solidFill>
              <a:schemeClr val="accent6">
                <a:lumMod val="75000"/>
              </a:schemeClr>
            </a:solidFill>
          </a:ln>
        </p:spPr>
      </p:pic>
      <p:sp>
        <p:nvSpPr>
          <p:cNvPr id="18" name="Rectangle 17"/>
          <p:cNvSpPr/>
          <p:nvPr/>
        </p:nvSpPr>
        <p:spPr>
          <a:xfrm>
            <a:off x="450944" y="4205878"/>
            <a:ext cx="1554480" cy="594929"/>
          </a:xfrm>
          <a:prstGeom prst="rect">
            <a:avLst/>
          </a:prstGeom>
          <a:ln w="9525"/>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smtClean="0"/>
              <a:t>Citizen Master Repository</a:t>
            </a:r>
            <a:endParaRPr lang="en-US" sz="1200" dirty="0"/>
          </a:p>
        </p:txBody>
      </p:sp>
      <p:sp>
        <p:nvSpPr>
          <p:cNvPr id="19" name="Rectangle 18"/>
          <p:cNvSpPr/>
          <p:nvPr/>
        </p:nvSpPr>
        <p:spPr>
          <a:xfrm>
            <a:off x="2143593" y="4195621"/>
            <a:ext cx="1554480" cy="591376"/>
          </a:xfrm>
          <a:prstGeom prst="rect">
            <a:avLst/>
          </a:prstGeom>
          <a:ln w="9525"/>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smtClean="0"/>
              <a:t>Location Master Repository</a:t>
            </a:r>
            <a:endParaRPr lang="en-US" sz="1200" dirty="0"/>
          </a:p>
        </p:txBody>
      </p:sp>
      <p:sp>
        <p:nvSpPr>
          <p:cNvPr id="20" name="Rectangle 19"/>
          <p:cNvSpPr/>
          <p:nvPr/>
        </p:nvSpPr>
        <p:spPr>
          <a:xfrm>
            <a:off x="3836242" y="4195621"/>
            <a:ext cx="1554480" cy="591376"/>
          </a:xfrm>
          <a:prstGeom prst="rect">
            <a:avLst/>
          </a:prstGeom>
          <a:ln w="9525"/>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smtClean="0"/>
              <a:t>Data Dictionary and Metadata Repository</a:t>
            </a:r>
            <a:endParaRPr lang="en-US" sz="1200" dirty="0"/>
          </a:p>
        </p:txBody>
      </p:sp>
      <p:sp>
        <p:nvSpPr>
          <p:cNvPr id="21" name="Rectangle 20"/>
          <p:cNvSpPr>
            <a:spLocks/>
          </p:cNvSpPr>
          <p:nvPr/>
        </p:nvSpPr>
        <p:spPr bwMode="ltGray">
          <a:xfrm>
            <a:off x="5879415" y="3417311"/>
            <a:ext cx="4397535" cy="420689"/>
          </a:xfrm>
          <a:prstGeom prst="rect">
            <a:avLst/>
          </a:prstGeom>
          <a:solidFill>
            <a:schemeClr val="bg2">
              <a:lumMod val="9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smtClean="0">
                <a:solidFill>
                  <a:schemeClr val="bg1"/>
                </a:solidFill>
                <a:ea typeface="Segoe UI" pitchFamily="34" charset="0"/>
                <a:cs typeface="Segoe UI" pitchFamily="34" charset="0"/>
              </a:rPr>
              <a:t>Enterprise Data Services</a:t>
            </a:r>
            <a:endParaRPr lang="en-US" sz="1400" b="1" dirty="0">
              <a:solidFill>
                <a:schemeClr val="bg1"/>
              </a:solidFill>
              <a:ea typeface="Segoe UI" pitchFamily="34" charset="0"/>
              <a:cs typeface="Segoe UI" pitchFamily="34" charset="0"/>
            </a:endParaRPr>
          </a:p>
        </p:txBody>
      </p:sp>
      <p:sp>
        <p:nvSpPr>
          <p:cNvPr id="22" name="Rectangle 21"/>
          <p:cNvSpPr>
            <a:spLocks/>
          </p:cNvSpPr>
          <p:nvPr/>
        </p:nvSpPr>
        <p:spPr bwMode="ltGray">
          <a:xfrm>
            <a:off x="5884172" y="2348593"/>
            <a:ext cx="2154246" cy="457200"/>
          </a:xfrm>
          <a:prstGeom prst="rect">
            <a:avLst/>
          </a:prstGeom>
          <a:solidFill>
            <a:schemeClr val="bg2">
              <a:lumMod val="9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300" b="1" dirty="0">
                <a:solidFill>
                  <a:schemeClr val="bg1"/>
                </a:solidFill>
                <a:ea typeface="Segoe UI" pitchFamily="34" charset="0"/>
                <a:cs typeface="Segoe UI" pitchFamily="34" charset="0"/>
              </a:rPr>
              <a:t>Integrated Service Delivery</a:t>
            </a:r>
          </a:p>
        </p:txBody>
      </p:sp>
      <p:sp>
        <p:nvSpPr>
          <p:cNvPr id="23" name="Rectangle 22"/>
          <p:cNvSpPr>
            <a:spLocks/>
          </p:cNvSpPr>
          <p:nvPr/>
        </p:nvSpPr>
        <p:spPr bwMode="ltGray">
          <a:xfrm>
            <a:off x="5884172" y="2872702"/>
            <a:ext cx="2154246" cy="457200"/>
          </a:xfrm>
          <a:prstGeom prst="rect">
            <a:avLst/>
          </a:prstGeom>
          <a:solidFill>
            <a:schemeClr val="bg2">
              <a:lumMod val="9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300" b="1" dirty="0" smtClean="0">
                <a:solidFill>
                  <a:schemeClr val="bg1"/>
                </a:solidFill>
                <a:ea typeface="Segoe UI" pitchFamily="34" charset="0"/>
                <a:cs typeface="Segoe UI" pitchFamily="34" charset="0"/>
              </a:rPr>
              <a:t>Traffic </a:t>
            </a:r>
            <a:r>
              <a:rPr lang="en-US" sz="1300" b="1" dirty="0">
                <a:solidFill>
                  <a:schemeClr val="bg1"/>
                </a:solidFill>
                <a:ea typeface="Segoe UI" pitchFamily="34" charset="0"/>
                <a:cs typeface="Segoe UI" pitchFamily="34" charset="0"/>
              </a:rPr>
              <a:t>Fatalities </a:t>
            </a:r>
            <a:r>
              <a:rPr lang="en-US" sz="1300" b="1" dirty="0" smtClean="0">
                <a:solidFill>
                  <a:schemeClr val="bg1"/>
                </a:solidFill>
                <a:ea typeface="Segoe UI" pitchFamily="34" charset="0"/>
                <a:cs typeface="Segoe UI" pitchFamily="34" charset="0"/>
              </a:rPr>
              <a:t>Reduction</a:t>
            </a:r>
            <a:endParaRPr lang="en-US" sz="1300" b="1" dirty="0">
              <a:solidFill>
                <a:schemeClr val="bg1"/>
              </a:solidFill>
              <a:ea typeface="Segoe UI" pitchFamily="34" charset="0"/>
              <a:cs typeface="Segoe UI" pitchFamily="34" charset="0"/>
            </a:endParaRPr>
          </a:p>
        </p:txBody>
      </p:sp>
      <p:sp>
        <p:nvSpPr>
          <p:cNvPr id="24" name="Rectangle 23"/>
          <p:cNvSpPr>
            <a:spLocks/>
          </p:cNvSpPr>
          <p:nvPr/>
        </p:nvSpPr>
        <p:spPr bwMode="ltGray">
          <a:xfrm>
            <a:off x="8202701" y="2348593"/>
            <a:ext cx="2043044" cy="457200"/>
          </a:xfrm>
          <a:prstGeom prst="rect">
            <a:avLst/>
          </a:prstGeom>
          <a:solidFill>
            <a:schemeClr val="bg2">
              <a:lumMod val="9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300" b="1" dirty="0" smtClean="0">
                <a:solidFill>
                  <a:schemeClr val="bg1"/>
                </a:solidFill>
                <a:ea typeface="Segoe UI" pitchFamily="34" charset="0"/>
                <a:cs typeface="Segoe UI" pitchFamily="34" charset="0"/>
              </a:rPr>
              <a:t>21CN Infrastructure</a:t>
            </a:r>
            <a:endParaRPr lang="en-US" sz="1300" b="1" dirty="0">
              <a:solidFill>
                <a:schemeClr val="bg1"/>
              </a:solidFill>
              <a:ea typeface="Segoe UI" pitchFamily="34" charset="0"/>
              <a:cs typeface="Segoe UI" pitchFamily="34" charset="0"/>
            </a:endParaRPr>
          </a:p>
        </p:txBody>
      </p:sp>
      <p:sp>
        <p:nvSpPr>
          <p:cNvPr id="25" name="Rectangle 24"/>
          <p:cNvSpPr>
            <a:spLocks/>
          </p:cNvSpPr>
          <p:nvPr/>
        </p:nvSpPr>
        <p:spPr bwMode="ltGray">
          <a:xfrm>
            <a:off x="8216940" y="2872702"/>
            <a:ext cx="2043044" cy="457200"/>
          </a:xfrm>
          <a:prstGeom prst="rect">
            <a:avLst/>
          </a:prstGeom>
          <a:solidFill>
            <a:schemeClr val="bg2">
              <a:lumMod val="9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300" b="1" dirty="0" smtClean="0">
                <a:solidFill>
                  <a:schemeClr val="bg1"/>
                </a:solidFill>
                <a:ea typeface="Segoe UI" pitchFamily="34" charset="0"/>
                <a:cs typeface="Segoe UI" pitchFamily="34" charset="0"/>
              </a:rPr>
              <a:t>MiPage</a:t>
            </a:r>
            <a:endParaRPr lang="en-US" sz="1300" b="1" dirty="0">
              <a:solidFill>
                <a:schemeClr val="bg1"/>
              </a:solidFill>
              <a:ea typeface="Segoe UI" pitchFamily="34" charset="0"/>
              <a:cs typeface="Segoe UI" pitchFamily="34" charset="0"/>
            </a:endParaRPr>
          </a:p>
        </p:txBody>
      </p:sp>
      <p:sp>
        <p:nvSpPr>
          <p:cNvPr id="26" name="Rectangle 25"/>
          <p:cNvSpPr>
            <a:spLocks/>
          </p:cNvSpPr>
          <p:nvPr/>
        </p:nvSpPr>
        <p:spPr bwMode="ltGray">
          <a:xfrm>
            <a:off x="5872501" y="3920256"/>
            <a:ext cx="4397535" cy="498508"/>
          </a:xfrm>
          <a:prstGeom prst="rect">
            <a:avLst/>
          </a:prstGeom>
          <a:solidFill>
            <a:srgbClr val="481A1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smtClean="0">
                <a:solidFill>
                  <a:prstClr val="white"/>
                </a:solidFill>
                <a:ea typeface="Segoe UI" pitchFamily="34" charset="0"/>
                <a:cs typeface="Segoe UI" pitchFamily="34" charset="0"/>
              </a:rPr>
              <a:t>Enterprise Information Management</a:t>
            </a:r>
            <a:endParaRPr lang="en-US" sz="1600" dirty="0">
              <a:solidFill>
                <a:prstClr val="white"/>
              </a:solidFill>
              <a:ea typeface="Segoe UI" pitchFamily="34" charset="0"/>
              <a:cs typeface="Segoe UI" pitchFamily="34" charset="0"/>
            </a:endParaRPr>
          </a:p>
        </p:txBody>
      </p:sp>
      <p:sp>
        <p:nvSpPr>
          <p:cNvPr id="27" name="AutoShape 212"/>
          <p:cNvSpPr>
            <a:spLocks noChangeArrowheads="1"/>
          </p:cNvSpPr>
          <p:nvPr/>
        </p:nvSpPr>
        <p:spPr bwMode="auto">
          <a:xfrm>
            <a:off x="10633545" y="2805794"/>
            <a:ext cx="459752" cy="901046"/>
          </a:xfrm>
          <a:prstGeom prst="roundRect">
            <a:avLst>
              <a:gd name="adj" fmla="val 16667"/>
            </a:avLst>
          </a:prstGeom>
          <a:solidFill>
            <a:srgbClr val="481A18"/>
          </a:solidFill>
          <a:ln w="28575">
            <a:solidFill>
              <a:srgbClr val="FFFFFF"/>
            </a:solidFill>
            <a:round/>
            <a:headEnd/>
            <a:tailEnd/>
          </a:ln>
          <a:effectLst>
            <a:outerShdw dist="71842" dir="2700000" algn="ctr" rotWithShape="0">
              <a:srgbClr val="FFFFFF"/>
            </a:outerShdw>
          </a:effectLst>
        </p:spPr>
        <p:txBody>
          <a:bodyPr wrap="none" anchor="ctr"/>
          <a:lstStyle/>
          <a:p>
            <a:pPr defTabSz="1018824">
              <a:defRPr/>
            </a:pPr>
            <a:endParaRPr lang="en-GB" sz="2000" kern="0">
              <a:solidFill>
                <a:srgbClr val="000000"/>
              </a:solidFill>
              <a:latin typeface="+mn-lt"/>
            </a:endParaRPr>
          </a:p>
        </p:txBody>
      </p:sp>
      <p:sp>
        <p:nvSpPr>
          <p:cNvPr id="28" name="Freeform 313"/>
          <p:cNvSpPr>
            <a:spLocks/>
          </p:cNvSpPr>
          <p:nvPr/>
        </p:nvSpPr>
        <p:spPr bwMode="auto">
          <a:xfrm>
            <a:off x="10733457" y="2917198"/>
            <a:ext cx="265672" cy="693506"/>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bg1"/>
          </a:solidFill>
          <a:ln w="9525">
            <a:noFill/>
            <a:round/>
            <a:headEnd/>
            <a:tailEnd/>
          </a:ln>
        </p:spPr>
        <p:txBody>
          <a:bodyPr/>
          <a:lstStyle/>
          <a:p>
            <a:pPr defTabSz="1018824">
              <a:defRPr/>
            </a:pPr>
            <a:endParaRPr lang="en-GB" sz="2000" kern="0" smtClean="0">
              <a:solidFill>
                <a:srgbClr val="000000"/>
              </a:solidFill>
              <a:latin typeface="+mn-lt"/>
            </a:endParaRPr>
          </a:p>
        </p:txBody>
      </p:sp>
      <p:sp>
        <p:nvSpPr>
          <p:cNvPr id="29" name="Rectangle 28"/>
          <p:cNvSpPr/>
          <p:nvPr/>
        </p:nvSpPr>
        <p:spPr>
          <a:xfrm rot="16200000">
            <a:off x="9519497" y="3199537"/>
            <a:ext cx="1838965" cy="369332"/>
          </a:xfrm>
          <a:prstGeom prst="rect">
            <a:avLst/>
          </a:prstGeom>
        </p:spPr>
        <p:txBody>
          <a:bodyPr wrap="none">
            <a:spAutoFit/>
          </a:bodyPr>
          <a:lstStyle/>
          <a:p>
            <a:r>
              <a:rPr lang="en-US" dirty="0" smtClean="0">
                <a:solidFill>
                  <a:srgbClr val="993300"/>
                </a:solidFill>
                <a:latin typeface="+mn-lt"/>
              </a:rPr>
              <a:t>Citizen Services</a:t>
            </a:r>
            <a:endParaRPr lang="en-US" dirty="0">
              <a:solidFill>
                <a:prstClr val="black"/>
              </a:solidFill>
              <a:latin typeface="+mn-lt"/>
            </a:endParaRPr>
          </a:p>
        </p:txBody>
      </p:sp>
      <p:sp>
        <p:nvSpPr>
          <p:cNvPr id="30" name="Rectangle 29"/>
          <p:cNvSpPr/>
          <p:nvPr/>
        </p:nvSpPr>
        <p:spPr>
          <a:xfrm>
            <a:off x="592501" y="5711940"/>
            <a:ext cx="4856415" cy="763010"/>
          </a:xfrm>
          <a:prstGeom prst="rect">
            <a:avLst/>
          </a:prstGeom>
          <a:ln w="9525">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b="1" dirty="0" smtClean="0"/>
              <a:t>The data component of </a:t>
            </a:r>
            <a:r>
              <a:rPr lang="en-US" sz="1400" b="1" u="sng" dirty="0" smtClean="0"/>
              <a:t>all</a:t>
            </a:r>
            <a:r>
              <a:rPr lang="en-US" sz="1400" b="1" dirty="0" smtClean="0"/>
              <a:t> </a:t>
            </a:r>
            <a:r>
              <a:rPr lang="en-US" sz="1400" b="1" dirty="0"/>
              <a:t>p</a:t>
            </a:r>
            <a:r>
              <a:rPr lang="en-US" sz="1400" b="1" dirty="0" smtClean="0"/>
              <a:t>rojects should be formalized </a:t>
            </a:r>
            <a:r>
              <a:rPr lang="en-US" sz="1400" dirty="0" smtClean="0"/>
              <a:t> </a:t>
            </a:r>
          </a:p>
        </p:txBody>
      </p:sp>
      <p:sp>
        <p:nvSpPr>
          <p:cNvPr id="31" name="Rectangle 30"/>
          <p:cNvSpPr/>
          <p:nvPr/>
        </p:nvSpPr>
        <p:spPr>
          <a:xfrm>
            <a:off x="640880" y="5263610"/>
            <a:ext cx="2295821" cy="338554"/>
          </a:xfrm>
          <a:prstGeom prst="rect">
            <a:avLst/>
          </a:prstGeom>
        </p:spPr>
        <p:txBody>
          <a:bodyPr wrap="none">
            <a:spAutoFit/>
          </a:bodyPr>
          <a:lstStyle/>
          <a:p>
            <a:r>
              <a:rPr lang="en-US" sz="1600" b="1" u="sng" dirty="0">
                <a:solidFill>
                  <a:schemeClr val="accent6">
                    <a:lumMod val="50000"/>
                  </a:schemeClr>
                </a:solidFill>
                <a:latin typeface="+mn-lt"/>
              </a:rPr>
              <a:t>EIM is a </a:t>
            </a:r>
            <a:r>
              <a:rPr lang="en-US" sz="1600" b="1" u="sng" dirty="0" smtClean="0">
                <a:solidFill>
                  <a:schemeClr val="accent6">
                    <a:lumMod val="50000"/>
                  </a:schemeClr>
                </a:solidFill>
                <a:latin typeface="+mn-lt"/>
              </a:rPr>
              <a:t>methodology</a:t>
            </a:r>
            <a:endParaRPr lang="en-US" sz="1600" b="1" u="sng" dirty="0">
              <a:solidFill>
                <a:schemeClr val="accent6">
                  <a:lumMod val="50000"/>
                </a:schemeClr>
              </a:solidFill>
              <a:latin typeface="+mn-lt"/>
            </a:endParaRPr>
          </a:p>
        </p:txBody>
      </p:sp>
      <p:sp>
        <p:nvSpPr>
          <p:cNvPr id="32" name="Rectangle 31"/>
          <p:cNvSpPr/>
          <p:nvPr/>
        </p:nvSpPr>
        <p:spPr>
          <a:xfrm>
            <a:off x="561235" y="3007730"/>
            <a:ext cx="1087987" cy="492443"/>
          </a:xfrm>
          <a:prstGeom prst="rect">
            <a:avLst/>
          </a:prstGeom>
        </p:spPr>
        <p:txBody>
          <a:bodyPr wrap="square">
            <a:spAutoFit/>
          </a:bodyPr>
          <a:lstStyle/>
          <a:p>
            <a:pPr algn="ctr"/>
            <a:r>
              <a:rPr lang="en-US" sz="1300" dirty="0" smtClean="0">
                <a:solidFill>
                  <a:prstClr val="black"/>
                </a:solidFill>
                <a:latin typeface="+mn-lt"/>
              </a:rPr>
              <a:t>Identity Master</a:t>
            </a:r>
            <a:endParaRPr lang="en-US" dirty="0">
              <a:latin typeface="+mn-lt"/>
            </a:endParaRPr>
          </a:p>
        </p:txBody>
      </p:sp>
      <p:sp>
        <p:nvSpPr>
          <p:cNvPr id="33" name="Rectangle 32"/>
          <p:cNvSpPr/>
          <p:nvPr/>
        </p:nvSpPr>
        <p:spPr>
          <a:xfrm>
            <a:off x="1914619" y="3029237"/>
            <a:ext cx="1103288" cy="492443"/>
          </a:xfrm>
          <a:prstGeom prst="rect">
            <a:avLst/>
          </a:prstGeom>
        </p:spPr>
        <p:txBody>
          <a:bodyPr wrap="square">
            <a:spAutoFit/>
          </a:bodyPr>
          <a:lstStyle/>
          <a:p>
            <a:pPr algn="ctr"/>
            <a:r>
              <a:rPr lang="en-US" sz="1300" dirty="0" smtClean="0">
                <a:solidFill>
                  <a:prstClr val="black"/>
                </a:solidFill>
                <a:latin typeface="+mn-lt"/>
              </a:rPr>
              <a:t>Location Master</a:t>
            </a:r>
            <a:endParaRPr lang="en-US" dirty="0">
              <a:latin typeface="+mn-lt"/>
            </a:endParaRPr>
          </a:p>
        </p:txBody>
      </p:sp>
      <p:sp>
        <p:nvSpPr>
          <p:cNvPr id="34" name="Rectangle 33"/>
          <p:cNvSpPr/>
          <p:nvPr/>
        </p:nvSpPr>
        <p:spPr>
          <a:xfrm>
            <a:off x="3238012" y="3043990"/>
            <a:ext cx="992579" cy="292388"/>
          </a:xfrm>
          <a:prstGeom prst="rect">
            <a:avLst/>
          </a:prstGeom>
        </p:spPr>
        <p:txBody>
          <a:bodyPr wrap="none">
            <a:spAutoFit/>
          </a:bodyPr>
          <a:lstStyle/>
          <a:p>
            <a:r>
              <a:rPr lang="en-US" sz="1300" dirty="0" smtClean="0">
                <a:solidFill>
                  <a:prstClr val="black"/>
                </a:solidFill>
                <a:latin typeface="+mn-lt"/>
              </a:rPr>
              <a:t>Open Data</a:t>
            </a:r>
            <a:endParaRPr lang="en-US" dirty="0">
              <a:latin typeface="+mn-lt"/>
            </a:endParaRPr>
          </a:p>
        </p:txBody>
      </p:sp>
      <p:sp>
        <p:nvSpPr>
          <p:cNvPr id="35" name="Rectangle 34"/>
          <p:cNvSpPr/>
          <p:nvPr/>
        </p:nvSpPr>
        <p:spPr>
          <a:xfrm>
            <a:off x="4183002" y="3047991"/>
            <a:ext cx="1289921" cy="492443"/>
          </a:xfrm>
          <a:prstGeom prst="rect">
            <a:avLst/>
          </a:prstGeom>
        </p:spPr>
        <p:txBody>
          <a:bodyPr wrap="square">
            <a:spAutoFit/>
          </a:bodyPr>
          <a:lstStyle/>
          <a:p>
            <a:pPr algn="ctr"/>
            <a:r>
              <a:rPr lang="en-US" sz="1300" dirty="0" smtClean="0">
                <a:solidFill>
                  <a:prstClr val="black"/>
                </a:solidFill>
                <a:latin typeface="+mn-lt"/>
              </a:rPr>
              <a:t>Business Glossary</a:t>
            </a:r>
            <a:endParaRPr lang="en-US" dirty="0">
              <a:latin typeface="+mn-lt"/>
            </a:endParaRPr>
          </a:p>
        </p:txBody>
      </p:sp>
      <p:sp>
        <p:nvSpPr>
          <p:cNvPr id="36" name="Rectangle 35"/>
          <p:cNvSpPr/>
          <p:nvPr/>
        </p:nvSpPr>
        <p:spPr>
          <a:xfrm rot="16200000">
            <a:off x="9075725" y="3782996"/>
            <a:ext cx="5108518" cy="49283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EIM is a </a:t>
            </a:r>
            <a:r>
              <a:rPr lang="en-US" b="1" dirty="0" smtClean="0">
                <a:solidFill>
                  <a:schemeClr val="tx1"/>
                </a:solidFill>
              </a:rPr>
              <a:t>Program Team </a:t>
            </a:r>
            <a:r>
              <a:rPr lang="en-US" dirty="0" smtClean="0">
                <a:solidFill>
                  <a:schemeClr val="tx1"/>
                </a:solidFill>
              </a:rPr>
              <a:t>– Steering Committee,</a:t>
            </a:r>
          </a:p>
          <a:p>
            <a:pPr algn="ctr"/>
            <a:r>
              <a:rPr lang="en-US" dirty="0" smtClean="0">
                <a:solidFill>
                  <a:schemeClr val="tx1"/>
                </a:solidFill>
              </a:rPr>
              <a:t>Project Managers, Program Teams</a:t>
            </a:r>
            <a:endParaRPr lang="en-US" dirty="0">
              <a:solidFill>
                <a:schemeClr val="tx1"/>
              </a:solidFill>
            </a:endParaRPr>
          </a:p>
        </p:txBody>
      </p:sp>
      <p:sp>
        <p:nvSpPr>
          <p:cNvPr id="37" name="Oval 36"/>
          <p:cNvSpPr/>
          <p:nvPr/>
        </p:nvSpPr>
        <p:spPr>
          <a:xfrm>
            <a:off x="309388" y="1596495"/>
            <a:ext cx="274320" cy="274320"/>
          </a:xfrm>
          <a:prstGeom prst="ellipse">
            <a:avLst/>
          </a:prstGeom>
          <a:solidFill>
            <a:srgbClr val="80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700" b="1" dirty="0" smtClean="0">
                <a:solidFill>
                  <a:schemeClr val="bg1"/>
                </a:solidFill>
                <a:latin typeface="Arial Narrow" panose="020B0606020202030204" pitchFamily="34" charset="0"/>
              </a:rPr>
              <a:t>1</a:t>
            </a:r>
            <a:endParaRPr lang="en-US" sz="1700" b="1" dirty="0">
              <a:solidFill>
                <a:schemeClr val="bg1"/>
              </a:solidFill>
              <a:latin typeface="Arial Narrow" panose="020B0606020202030204" pitchFamily="34" charset="0"/>
            </a:endParaRPr>
          </a:p>
        </p:txBody>
      </p:sp>
      <p:sp>
        <p:nvSpPr>
          <p:cNvPr id="38" name="Oval 37"/>
          <p:cNvSpPr/>
          <p:nvPr/>
        </p:nvSpPr>
        <p:spPr>
          <a:xfrm>
            <a:off x="331969" y="3754035"/>
            <a:ext cx="274320" cy="274320"/>
          </a:xfrm>
          <a:prstGeom prst="ellipse">
            <a:avLst/>
          </a:prstGeom>
          <a:solidFill>
            <a:srgbClr val="80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700" b="1" dirty="0">
                <a:solidFill>
                  <a:schemeClr val="bg1"/>
                </a:solidFill>
                <a:latin typeface="Arial Narrow" panose="020B0606020202030204" pitchFamily="34" charset="0"/>
              </a:rPr>
              <a:t>2</a:t>
            </a:r>
          </a:p>
        </p:txBody>
      </p:sp>
      <p:sp>
        <p:nvSpPr>
          <p:cNvPr id="39" name="Oval 38"/>
          <p:cNvSpPr/>
          <p:nvPr/>
        </p:nvSpPr>
        <p:spPr>
          <a:xfrm>
            <a:off x="5566712" y="1591953"/>
            <a:ext cx="274320" cy="274320"/>
          </a:xfrm>
          <a:prstGeom prst="ellipse">
            <a:avLst/>
          </a:prstGeom>
          <a:solidFill>
            <a:srgbClr val="80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700" b="1" dirty="0" smtClean="0">
                <a:solidFill>
                  <a:schemeClr val="bg1"/>
                </a:solidFill>
                <a:latin typeface="Arial Narrow" panose="020B0606020202030204" pitchFamily="34" charset="0"/>
              </a:rPr>
              <a:t>3</a:t>
            </a:r>
            <a:endParaRPr lang="en-US" sz="1700" b="1" dirty="0">
              <a:solidFill>
                <a:schemeClr val="bg1"/>
              </a:solidFill>
              <a:latin typeface="Arial Narrow" panose="020B0606020202030204" pitchFamily="34" charset="0"/>
            </a:endParaRPr>
          </a:p>
        </p:txBody>
      </p:sp>
      <p:sp>
        <p:nvSpPr>
          <p:cNvPr id="40" name="Oval 39"/>
          <p:cNvSpPr/>
          <p:nvPr/>
        </p:nvSpPr>
        <p:spPr>
          <a:xfrm>
            <a:off x="309387" y="5174030"/>
            <a:ext cx="274320" cy="274320"/>
          </a:xfrm>
          <a:prstGeom prst="ellipse">
            <a:avLst/>
          </a:prstGeom>
          <a:solidFill>
            <a:srgbClr val="80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700" b="1" dirty="0">
                <a:solidFill>
                  <a:schemeClr val="bg1"/>
                </a:solidFill>
                <a:latin typeface="Arial Narrow" panose="020B0606020202030204" pitchFamily="34" charset="0"/>
              </a:rPr>
              <a:t>4</a:t>
            </a:r>
          </a:p>
        </p:txBody>
      </p:sp>
      <p:sp>
        <p:nvSpPr>
          <p:cNvPr id="41" name="Oval 40"/>
          <p:cNvSpPr/>
          <p:nvPr/>
        </p:nvSpPr>
        <p:spPr>
          <a:xfrm>
            <a:off x="5596302" y="4670552"/>
            <a:ext cx="274320" cy="274320"/>
          </a:xfrm>
          <a:prstGeom prst="ellipse">
            <a:avLst/>
          </a:prstGeom>
          <a:solidFill>
            <a:srgbClr val="80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700" b="1" dirty="0" smtClean="0">
                <a:solidFill>
                  <a:schemeClr val="bg1"/>
                </a:solidFill>
                <a:latin typeface="Arial Narrow" panose="020B0606020202030204" pitchFamily="34" charset="0"/>
              </a:rPr>
              <a:t>5</a:t>
            </a:r>
            <a:endParaRPr lang="en-US" sz="1700" b="1" dirty="0">
              <a:solidFill>
                <a:schemeClr val="bg1"/>
              </a:solidFill>
              <a:latin typeface="Arial Narrow" panose="020B0606020202030204" pitchFamily="34" charset="0"/>
            </a:endParaRPr>
          </a:p>
        </p:txBody>
      </p:sp>
      <p:sp>
        <p:nvSpPr>
          <p:cNvPr id="42" name="Oval 41"/>
          <p:cNvSpPr/>
          <p:nvPr/>
        </p:nvSpPr>
        <p:spPr>
          <a:xfrm>
            <a:off x="11383566" y="6495849"/>
            <a:ext cx="274320" cy="274320"/>
          </a:xfrm>
          <a:prstGeom prst="ellipse">
            <a:avLst/>
          </a:prstGeom>
          <a:solidFill>
            <a:srgbClr val="80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a:solidFill>
                  <a:schemeClr val="bg1"/>
                </a:solidFill>
              </a:rPr>
              <a:t>6</a:t>
            </a:r>
          </a:p>
        </p:txBody>
      </p:sp>
      <p:pic>
        <p:nvPicPr>
          <p:cNvPr id="43" name="Picture 5" descr="C:\Users\dbowman002\Desktop\PPT Icons\Icons MS office files\Assorted\Laptop-1\Outline\Laptop-1-outline_0001_maro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9847" y="2106775"/>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2799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0968" y="0"/>
            <a:ext cx="10668000" cy="1143000"/>
          </a:xfrm>
        </p:spPr>
        <p:txBody>
          <a:bodyPr>
            <a:normAutofit/>
          </a:bodyPr>
          <a:lstStyle/>
          <a:p>
            <a:r>
              <a:rPr lang="en-US" dirty="0" smtClean="0"/>
              <a:t>Chief Data Stewards</a:t>
            </a:r>
            <a:endParaRPr lang="en-US" dirty="0"/>
          </a:p>
        </p:txBody>
      </p:sp>
      <p:pic>
        <p:nvPicPr>
          <p:cNvPr id="4" name="Content Placeholder 3"/>
          <p:cNvPicPr>
            <a:picLocks noGrp="1" noChangeAspect="1"/>
          </p:cNvPicPr>
          <p:nvPr>
            <p:ph idx="4294967295"/>
          </p:nvPr>
        </p:nvPicPr>
        <p:blipFill>
          <a:blip r:embed="rId3"/>
          <a:stretch>
            <a:fillRect/>
          </a:stretch>
        </p:blipFill>
        <p:spPr>
          <a:xfrm>
            <a:off x="156681" y="3183716"/>
            <a:ext cx="4507087" cy="3380316"/>
          </a:xfrm>
          <a:prstGeom prst="rect">
            <a:avLst/>
          </a:prstGeom>
        </p:spPr>
      </p:pic>
      <p:sp>
        <p:nvSpPr>
          <p:cNvPr id="5" name="Slide Number Placeholder 1"/>
          <p:cNvSpPr txBox="1">
            <a:spLocks/>
          </p:cNvSpPr>
          <p:nvPr/>
        </p:nvSpPr>
        <p:spPr bwMode="auto">
          <a:xfrm>
            <a:off x="11249025" y="6492498"/>
            <a:ext cx="4572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defRPr/>
            </a:pPr>
            <a:r>
              <a:rPr lang="en-US" dirty="0" smtClean="0">
                <a:solidFill>
                  <a:schemeClr val="bg1">
                    <a:lumMod val="50000"/>
                  </a:schemeClr>
                </a:solidFill>
                <a:ea typeface="ＭＳ Ｐゴシック"/>
                <a:cs typeface="ＭＳ Ｐゴシック"/>
              </a:rPr>
              <a:t>5</a:t>
            </a:r>
            <a:endParaRPr lang="en-US" dirty="0">
              <a:solidFill>
                <a:schemeClr val="bg1">
                  <a:lumMod val="50000"/>
                </a:schemeClr>
              </a:solidFill>
              <a:ea typeface="ＭＳ Ｐゴシック"/>
              <a:cs typeface="ＭＳ Ｐゴシック"/>
            </a:endParaRPr>
          </a:p>
        </p:txBody>
      </p:sp>
      <p:sp>
        <p:nvSpPr>
          <p:cNvPr id="3" name="TextBox 2"/>
          <p:cNvSpPr txBox="1"/>
          <p:nvPr/>
        </p:nvSpPr>
        <p:spPr>
          <a:xfrm>
            <a:off x="156681" y="2629701"/>
            <a:ext cx="3215149" cy="400108"/>
          </a:xfrm>
          <a:prstGeom prst="rect">
            <a:avLst/>
          </a:prstGeom>
          <a:solidFill>
            <a:srgbClr val="6600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2000" dirty="0">
                <a:solidFill>
                  <a:schemeClr val="bg1"/>
                </a:solidFill>
              </a:rPr>
              <a:t>Chief Data Steward Forum</a:t>
            </a:r>
            <a:endParaRPr kumimoji="0" lang="en-US" sz="2000" b="0" i="0" u="none" strike="noStrike" cap="none" spc="0" normalizeH="0" baseline="0" dirty="0">
              <a:ln>
                <a:noFill/>
              </a:ln>
              <a:solidFill>
                <a:schemeClr val="bg1"/>
              </a:solidFill>
              <a:effectLst/>
              <a:uFillTx/>
              <a:sym typeface="Calibri"/>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1852" y="1572179"/>
            <a:ext cx="5462824" cy="409711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5164" y="4188672"/>
            <a:ext cx="3071768" cy="2303826"/>
          </a:xfrm>
          <a:prstGeom prst="rect">
            <a:avLst/>
          </a:prstGeom>
        </p:spPr>
      </p:pic>
      <p:sp>
        <p:nvSpPr>
          <p:cNvPr id="8" name="TextBox 7"/>
          <p:cNvSpPr txBox="1"/>
          <p:nvPr/>
        </p:nvSpPr>
        <p:spPr>
          <a:xfrm>
            <a:off x="10502760" y="2368109"/>
            <a:ext cx="1368093" cy="1631214"/>
          </a:xfrm>
          <a:prstGeom prst="rect">
            <a:avLst/>
          </a:prstGeom>
          <a:solidFill>
            <a:srgbClr val="6600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2000" dirty="0">
                <a:solidFill>
                  <a:schemeClr val="bg1"/>
                </a:solidFill>
              </a:rPr>
              <a:t>Chief Data Stewards and their data teams at work</a:t>
            </a:r>
            <a:endParaRPr kumimoji="0" lang="en-US" sz="2000" b="0" i="0" u="none" strike="noStrike" cap="none" spc="0" normalizeH="0" baseline="0" dirty="0">
              <a:ln>
                <a:noFill/>
              </a:ln>
              <a:solidFill>
                <a:schemeClr val="bg1"/>
              </a:solidFill>
              <a:effectLst/>
              <a:uFillTx/>
              <a:sym typeface="Calibri"/>
            </a:endParaRPr>
          </a:p>
        </p:txBody>
      </p:sp>
    </p:spTree>
    <p:extLst>
      <p:ext uri="{BB962C8B-B14F-4D97-AF65-F5344CB8AC3E}">
        <p14:creationId xmlns:p14="http://schemas.microsoft.com/office/powerpoint/2010/main" val="30013651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1303" y="124397"/>
            <a:ext cx="10668000" cy="885867"/>
          </a:xfrm>
        </p:spPr>
        <p:txBody>
          <a:bodyPr/>
          <a:lstStyle/>
          <a:p>
            <a:r>
              <a:rPr lang="en-US" dirty="0" smtClean="0"/>
              <a:t>Data Shareability</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3992061025"/>
              </p:ext>
            </p:extLst>
          </p:nvPr>
        </p:nvGraphicFramePr>
        <p:xfrm>
          <a:off x="6959775" y="1359569"/>
          <a:ext cx="2624137" cy="26543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2196484313"/>
              </p:ext>
            </p:extLst>
          </p:nvPr>
        </p:nvGraphicFramePr>
        <p:xfrm>
          <a:off x="4103446" y="1355979"/>
          <a:ext cx="2928938" cy="26543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ext uri="{D42A27DB-BD31-4B8C-83A1-F6EECF244321}">
                <p14:modId xmlns:p14="http://schemas.microsoft.com/office/powerpoint/2010/main" val="2413677726"/>
              </p:ext>
            </p:extLst>
          </p:nvPr>
        </p:nvGraphicFramePr>
        <p:xfrm>
          <a:off x="1463435" y="1384247"/>
          <a:ext cx="2944812" cy="26479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p:cNvGraphicFramePr>
            <a:graphicFrameLocks/>
          </p:cNvGraphicFramePr>
          <p:nvPr>
            <p:extLst>
              <p:ext uri="{D42A27DB-BD31-4B8C-83A1-F6EECF244321}">
                <p14:modId xmlns:p14="http://schemas.microsoft.com/office/powerpoint/2010/main" val="3801040345"/>
              </p:ext>
            </p:extLst>
          </p:nvPr>
        </p:nvGraphicFramePr>
        <p:xfrm>
          <a:off x="1407872" y="4025739"/>
          <a:ext cx="3000375" cy="26543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p:cNvGraphicFramePr>
            <a:graphicFrameLocks/>
          </p:cNvGraphicFramePr>
          <p:nvPr>
            <p:extLst>
              <p:ext uri="{D42A27DB-BD31-4B8C-83A1-F6EECF244321}">
                <p14:modId xmlns:p14="http://schemas.microsoft.com/office/powerpoint/2010/main" val="371304395"/>
              </p:ext>
            </p:extLst>
          </p:nvPr>
        </p:nvGraphicFramePr>
        <p:xfrm>
          <a:off x="6959775" y="3999166"/>
          <a:ext cx="2640013" cy="268128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Chart 10"/>
          <p:cNvGraphicFramePr>
            <a:graphicFrameLocks/>
          </p:cNvGraphicFramePr>
          <p:nvPr>
            <p:extLst>
              <p:ext uri="{D42A27DB-BD31-4B8C-83A1-F6EECF244321}">
                <p14:modId xmlns:p14="http://schemas.microsoft.com/office/powerpoint/2010/main" val="952995493"/>
              </p:ext>
            </p:extLst>
          </p:nvPr>
        </p:nvGraphicFramePr>
        <p:xfrm>
          <a:off x="4119321" y="4022979"/>
          <a:ext cx="2881313" cy="264795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2" name="Chart 11"/>
          <p:cNvGraphicFramePr>
            <a:graphicFrameLocks/>
          </p:cNvGraphicFramePr>
          <p:nvPr>
            <p:extLst>
              <p:ext uri="{D42A27DB-BD31-4B8C-83A1-F6EECF244321}">
                <p14:modId xmlns:p14="http://schemas.microsoft.com/office/powerpoint/2010/main" val="2181239971"/>
              </p:ext>
            </p:extLst>
          </p:nvPr>
        </p:nvGraphicFramePr>
        <p:xfrm>
          <a:off x="9516013" y="1364637"/>
          <a:ext cx="2642586" cy="268717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3" name="Chart 12"/>
          <p:cNvGraphicFramePr>
            <a:graphicFrameLocks/>
          </p:cNvGraphicFramePr>
          <p:nvPr>
            <p:extLst>
              <p:ext uri="{D42A27DB-BD31-4B8C-83A1-F6EECF244321}">
                <p14:modId xmlns:p14="http://schemas.microsoft.com/office/powerpoint/2010/main" val="1324177690"/>
              </p:ext>
            </p:extLst>
          </p:nvPr>
        </p:nvGraphicFramePr>
        <p:xfrm>
          <a:off x="9563692" y="3983759"/>
          <a:ext cx="2642586" cy="2687170"/>
        </p:xfrm>
        <a:graphic>
          <a:graphicData uri="http://schemas.openxmlformats.org/drawingml/2006/chart">
            <c:chart xmlns:c="http://schemas.openxmlformats.org/drawingml/2006/chart" xmlns:r="http://schemas.openxmlformats.org/officeDocument/2006/relationships" r:id="rId10"/>
          </a:graphicData>
        </a:graphic>
      </p:graphicFrame>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636" y="1568704"/>
            <a:ext cx="1383017" cy="3041806"/>
          </a:xfrm>
          <a:prstGeom prst="rect">
            <a:avLst/>
          </a:prstGeom>
        </p:spPr>
      </p:pic>
      <p:sp>
        <p:nvSpPr>
          <p:cNvPr id="18" name="Slide Number Placeholder 1"/>
          <p:cNvSpPr txBox="1">
            <a:spLocks/>
          </p:cNvSpPr>
          <p:nvPr/>
        </p:nvSpPr>
        <p:spPr bwMode="auto">
          <a:xfrm>
            <a:off x="11584691" y="6526466"/>
            <a:ext cx="4572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defRPr/>
            </a:pPr>
            <a:r>
              <a:rPr lang="en-US" dirty="0" smtClean="0">
                <a:solidFill>
                  <a:schemeClr val="bg1">
                    <a:lumMod val="50000"/>
                  </a:schemeClr>
                </a:solidFill>
                <a:ea typeface="ＭＳ Ｐゴシック"/>
                <a:cs typeface="ＭＳ Ｐゴシック"/>
              </a:rPr>
              <a:t>6</a:t>
            </a:r>
            <a:endParaRPr lang="en-US" dirty="0">
              <a:solidFill>
                <a:schemeClr val="bg1">
                  <a:lumMod val="50000"/>
                </a:schemeClr>
              </a:solidFill>
              <a:ea typeface="ＭＳ Ｐゴシック"/>
              <a:cs typeface="ＭＳ Ｐゴシック"/>
            </a:endParaRPr>
          </a:p>
        </p:txBody>
      </p:sp>
    </p:spTree>
    <p:extLst>
      <p:ext uri="{BB962C8B-B14F-4D97-AF65-F5344CB8AC3E}">
        <p14:creationId xmlns:p14="http://schemas.microsoft.com/office/powerpoint/2010/main" val="21470482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0968" y="0"/>
            <a:ext cx="10668000" cy="1143000"/>
          </a:xfrm>
        </p:spPr>
        <p:txBody>
          <a:bodyPr/>
          <a:lstStyle/>
          <a:p>
            <a:r>
              <a:rPr lang="en-US" dirty="0" smtClean="0"/>
              <a:t>Department Data Inventory</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155271554"/>
              </p:ext>
            </p:extLst>
          </p:nvPr>
        </p:nvGraphicFramePr>
        <p:xfrm>
          <a:off x="501445" y="2072187"/>
          <a:ext cx="11189109" cy="4602480"/>
        </p:xfrm>
        <a:graphic>
          <a:graphicData uri="http://schemas.openxmlformats.org/drawingml/2006/table">
            <a:tbl>
              <a:tblPr/>
              <a:tblGrid>
                <a:gridCol w="1977093"/>
                <a:gridCol w="315099"/>
                <a:gridCol w="2211872"/>
                <a:gridCol w="685803"/>
                <a:gridCol w="1544604"/>
                <a:gridCol w="1519890"/>
                <a:gridCol w="1513712"/>
                <a:gridCol w="1421036"/>
              </a:tblGrid>
              <a:tr h="565277">
                <a:tc>
                  <a:txBody>
                    <a:bodyPr/>
                    <a:lstStyle/>
                    <a:p>
                      <a:pPr algn="ctr" fontAlgn="ctr"/>
                      <a:r>
                        <a:rPr lang="en-US" sz="1000" b="1" i="0" u="none" strike="noStrike" dirty="0">
                          <a:solidFill>
                            <a:srgbClr val="FFFFFF"/>
                          </a:solidFill>
                          <a:effectLst/>
                          <a:latin typeface="Calibri" panose="020F0502020204030204" pitchFamily="34" charset="0"/>
                        </a:rPr>
                        <a:t>Data Group</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a:txBody>
                    <a:bodyPr/>
                    <a:lstStyle/>
                    <a:p>
                      <a:pPr algn="ctr" fontAlgn="ctr"/>
                      <a:r>
                        <a:rPr lang="en-US" sz="1000" b="1" i="0" u="none" strike="noStrike" dirty="0">
                          <a:solidFill>
                            <a:srgbClr val="FFFFFF"/>
                          </a:solidFill>
                          <a:effectLst/>
                          <a:latin typeface="Calibri" panose="020F0502020204030204" pitchFamily="34" charset="0"/>
                        </a:rPr>
                        <a:t>Level</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1F3864"/>
                    </a:solidFill>
                  </a:tcPr>
                </a:tc>
                <a:tc>
                  <a:txBody>
                    <a:bodyPr/>
                    <a:lstStyle/>
                    <a:p>
                      <a:pPr algn="ctr" fontAlgn="ctr"/>
                      <a:r>
                        <a:rPr lang="en-US" sz="1000" b="1" i="0" u="none" strike="noStrike" dirty="0">
                          <a:solidFill>
                            <a:srgbClr val="FFFFFF"/>
                          </a:solidFill>
                          <a:effectLst/>
                          <a:latin typeface="Calibri" panose="020F0502020204030204" pitchFamily="34" charset="0"/>
                        </a:rPr>
                        <a:t>Description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1F3864"/>
                    </a:solidFill>
                  </a:tcPr>
                </a:tc>
                <a:tc>
                  <a:txBody>
                    <a:bodyPr/>
                    <a:lstStyle/>
                    <a:p>
                      <a:pPr algn="ctr" fontAlgn="ctr"/>
                      <a:r>
                        <a:rPr lang="en-US" sz="1000" b="1" i="0" u="none" strike="noStrike">
                          <a:solidFill>
                            <a:srgbClr val="FFFFFF"/>
                          </a:solidFill>
                          <a:effectLst/>
                          <a:latin typeface="Calibri" panose="020F0502020204030204" pitchFamily="34" charset="0"/>
                        </a:rPr>
                        <a:t>Your Agency/Division/Section/Unit</a:t>
                      </a:r>
                      <a:br>
                        <a:rPr lang="en-US" sz="1000" b="1" i="0" u="none" strike="noStrike">
                          <a:solidFill>
                            <a:srgbClr val="FFFFFF"/>
                          </a:solidFill>
                          <a:effectLst/>
                          <a:latin typeface="Calibri" panose="020F0502020204030204" pitchFamily="34" charset="0"/>
                        </a:rPr>
                      </a:br>
                      <a:endParaRPr lang="en-US" sz="1000" b="1" i="0" u="none" strike="noStrike">
                        <a:solidFill>
                          <a:srgbClr val="FFFFFF"/>
                        </a:solidFill>
                        <a:effectLst/>
                        <a:latin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1F3864"/>
                    </a:solidFill>
                  </a:tcPr>
                </a:tc>
                <a:tc>
                  <a:txBody>
                    <a:bodyPr/>
                    <a:lstStyle/>
                    <a:p>
                      <a:pPr algn="ctr" fontAlgn="ctr"/>
                      <a:r>
                        <a:rPr lang="en-US" sz="1000" b="1" i="0" u="none" strike="noStrike" dirty="0">
                          <a:solidFill>
                            <a:srgbClr val="FFFFFF"/>
                          </a:solidFill>
                          <a:effectLst/>
                          <a:latin typeface="Calibri" panose="020F0502020204030204" pitchFamily="34" charset="0"/>
                        </a:rPr>
                        <a:t>Statutory or Regulatory Limitations may impact distribution  with an explanation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1F3864"/>
                    </a:solidFill>
                  </a:tcPr>
                </a:tc>
                <a:tc>
                  <a:txBody>
                    <a:bodyPr/>
                    <a:lstStyle/>
                    <a:p>
                      <a:pPr algn="ctr" fontAlgn="ctr"/>
                      <a:r>
                        <a:rPr lang="en-US" sz="1000" b="1" i="0" u="none" strike="noStrike" dirty="0">
                          <a:solidFill>
                            <a:srgbClr val="FFFFFF"/>
                          </a:solidFill>
                          <a:effectLst/>
                          <a:latin typeface="Calibri" panose="020F0502020204030204" pitchFamily="34" charset="0"/>
                        </a:rPr>
                        <a:t>Information System (ex: HRMN, DCDS) </a:t>
                      </a:r>
                      <a:br>
                        <a:rPr lang="en-US" sz="1000" b="1" i="0" u="none" strike="noStrike" dirty="0">
                          <a:solidFill>
                            <a:srgbClr val="FFFFFF"/>
                          </a:solidFill>
                          <a:effectLst/>
                          <a:latin typeface="Calibri" panose="020F0502020204030204" pitchFamily="34" charset="0"/>
                        </a:rPr>
                      </a:br>
                      <a:endParaRPr lang="en-US" sz="1000" b="1" i="0" u="none" strike="noStrike" dirty="0">
                        <a:solidFill>
                          <a:srgbClr val="FFFFFF"/>
                        </a:solidFill>
                        <a:effectLst/>
                        <a:latin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1F3864"/>
                    </a:solidFill>
                  </a:tcPr>
                </a:tc>
                <a:tc>
                  <a:txBody>
                    <a:bodyPr/>
                    <a:lstStyle/>
                    <a:p>
                      <a:pPr algn="ctr" fontAlgn="ctr"/>
                      <a:r>
                        <a:rPr lang="en-US" sz="1000" b="1" i="0" u="none" strike="noStrike" dirty="0" err="1">
                          <a:solidFill>
                            <a:srgbClr val="FFFFFF"/>
                          </a:solidFill>
                          <a:effectLst/>
                          <a:latin typeface="Calibri" panose="020F0502020204030204" pitchFamily="34" charset="0"/>
                        </a:rPr>
                        <a:t>Shareability</a:t>
                      </a:r>
                      <a:r>
                        <a:rPr lang="en-US" sz="1000" b="1" i="0" u="none" strike="noStrike" dirty="0">
                          <a:solidFill>
                            <a:srgbClr val="FFFFFF"/>
                          </a:solidFill>
                          <a:effectLst/>
                          <a:latin typeface="Calibri" panose="020F0502020204030204" pitchFamily="34" charset="0"/>
                        </a:rPr>
                        <a:t> Category (Please select from one of the dropdowns)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1F3864"/>
                    </a:solidFill>
                  </a:tcPr>
                </a:tc>
                <a:tc>
                  <a:txBody>
                    <a:bodyPr/>
                    <a:lstStyle/>
                    <a:p>
                      <a:pPr algn="ctr" fontAlgn="ctr"/>
                      <a:r>
                        <a:rPr lang="en-US" sz="1000" b="1" i="0" u="none" strike="noStrike" dirty="0" err="1">
                          <a:solidFill>
                            <a:srgbClr val="FFFFFF"/>
                          </a:solidFill>
                          <a:effectLst/>
                          <a:latin typeface="Calibri" panose="020F0502020204030204" pitchFamily="34" charset="0"/>
                        </a:rPr>
                        <a:t>Shareability</a:t>
                      </a:r>
                      <a:r>
                        <a:rPr lang="en-US" sz="1000" b="1" i="0" u="none" strike="noStrike" dirty="0">
                          <a:solidFill>
                            <a:srgbClr val="FFFFFF"/>
                          </a:solidFill>
                          <a:effectLst/>
                          <a:latin typeface="Calibri" panose="020F0502020204030204" pitchFamily="34" charset="0"/>
                        </a:rPr>
                        <a:t> Comments (Please provide any comments for your choice, as needed)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1F3864"/>
                    </a:solidFill>
                  </a:tcPr>
                </a:tc>
              </a:tr>
              <a:tr h="194707">
                <a:tc>
                  <a:txBody>
                    <a:bodyPr/>
                    <a:lstStyle/>
                    <a:p>
                      <a:pPr algn="l" fontAlgn="t"/>
                      <a:r>
                        <a:rPr lang="en-US" sz="700" b="1" i="0" u="none" strike="noStrike">
                          <a:solidFill>
                            <a:srgbClr val="000000"/>
                          </a:solidFill>
                          <a:effectLst/>
                          <a:latin typeface="Calibri" panose="020F0502020204030204" pitchFamily="34" charset="0"/>
                        </a:rPr>
                        <a:t>o   Early Childhood </a:t>
                      </a:r>
                    </a:p>
                  </a:txBody>
                  <a:tcPr marL="0" marR="0" marT="0" marB="0">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L1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solidFill>
                            <a:srgbClr val="000000"/>
                          </a:solidFill>
                          <a:effectLst/>
                          <a:latin typeface="Calibri" panose="020F0502020204030204" pitchFamily="34" charset="0"/>
                        </a:rPr>
                        <a:t>Educational data for early childhood students that are participating in specific programs.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DTMB/CEPI</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MSDS Early Childhood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Internally Shareable - WITH Restrictions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2060">
                <a:tc>
                  <a:txBody>
                    <a:bodyPr/>
                    <a:lstStyle/>
                    <a:p>
                      <a:pPr algn="l" fontAlgn="t"/>
                      <a:r>
                        <a:rPr lang="en-US" sz="700" b="1" i="0" u="none" strike="noStrike">
                          <a:solidFill>
                            <a:srgbClr val="000000"/>
                          </a:solidFill>
                          <a:effectLst/>
                          <a:latin typeface="Calibri" panose="020F0502020204030204" pitchFamily="34" charset="0"/>
                        </a:rPr>
                        <a:t>  Early Childhood Student </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L2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Educational data for children from birth to school age.  This data is used to report specific programs in which early childhood students are participating.</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DTMB/CEPI</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Family Educational Rights and Privacy Act (FERPA)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MSDS Early Childhood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Internally Shareable - WITH Restrictions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7353">
                <a:tc>
                  <a:txBody>
                    <a:bodyPr/>
                    <a:lstStyle/>
                    <a:p>
                      <a:pPr algn="l" fontAlgn="t"/>
                      <a:r>
                        <a:rPr lang="en-US" sz="700" b="0" i="0" u="none" strike="noStrike">
                          <a:solidFill>
                            <a:srgbClr val="000000"/>
                          </a:solidFill>
                          <a:effectLst/>
                          <a:latin typeface="Calibri" panose="020F0502020204030204" pitchFamily="34" charset="0"/>
                        </a:rPr>
                        <a:t>·   Core field identification</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L3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Student identification data.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DTMB/CEPI</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Family Educational Rights and Privacy Act (FERPA)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MSDS Early Childhood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Internally Shareable - WITH Restrictions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7353">
                <a:tc>
                  <a:txBody>
                    <a:bodyPr/>
                    <a:lstStyle/>
                    <a:p>
                      <a:pPr algn="l" fontAlgn="t"/>
                      <a:r>
                        <a:rPr lang="en-US" sz="700" b="0" i="0" u="none" strike="noStrike">
                          <a:solidFill>
                            <a:srgbClr val="000000"/>
                          </a:solidFill>
                          <a:effectLst/>
                          <a:latin typeface="Calibri" panose="020F0502020204030204" pitchFamily="34" charset="0"/>
                        </a:rPr>
                        <a:t>·   Demographics</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L3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Student demographic data.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DTMB/CEPI</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Family Educational Rights and Privacy Act (FERPA)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MSDS Early Childhood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Internally Shareable - WITH Restrictions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7353">
                <a:tc>
                  <a:txBody>
                    <a:bodyPr/>
                    <a:lstStyle/>
                    <a:p>
                      <a:pPr algn="l" fontAlgn="t"/>
                      <a:r>
                        <a:rPr lang="en-US" sz="700" b="0" i="0" u="none" strike="noStrike">
                          <a:solidFill>
                            <a:srgbClr val="000000"/>
                          </a:solidFill>
                          <a:effectLst/>
                          <a:latin typeface="Calibri" panose="020F0502020204030204" pitchFamily="34" charset="0"/>
                        </a:rPr>
                        <a:t>·   Enrollment</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L3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Student enrollment data.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DTMB/CEPI</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Family Educational Rights and Privacy Act (FERPA)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MSDS Early Childhood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Internally Shareable - WITH Restrictions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707">
                <a:tc>
                  <a:txBody>
                    <a:bodyPr/>
                    <a:lstStyle/>
                    <a:p>
                      <a:pPr algn="l" fontAlgn="t"/>
                      <a:r>
                        <a:rPr lang="en-US" sz="700" b="0" i="0" u="none" strike="noStrike">
                          <a:solidFill>
                            <a:srgbClr val="000000"/>
                          </a:solidFill>
                          <a:effectLst/>
                          <a:latin typeface="Calibri" panose="020F0502020204030204" pitchFamily="34" charset="0"/>
                        </a:rPr>
                        <a:t>·   Early Childhood Programs</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L3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solidFill>
                            <a:srgbClr val="000000"/>
                          </a:solidFill>
                          <a:effectLst/>
                          <a:latin typeface="Calibri" panose="020F0502020204030204" pitchFamily="34" charset="0"/>
                        </a:rPr>
                        <a:t>Program data for students participating in early childhood programs and services.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DTMB/CEPI</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Family Educational Rights and Privacy Act (FERPA)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MSDS Early Childhood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Internally Shareable - WITH Restrictions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2060">
                <a:tc>
                  <a:txBody>
                    <a:bodyPr/>
                    <a:lstStyle/>
                    <a:p>
                      <a:pPr algn="l" fontAlgn="t"/>
                      <a:r>
                        <a:rPr lang="en-US" sz="700" b="0" i="0" u="none" strike="noStrike">
                          <a:solidFill>
                            <a:srgbClr val="000000"/>
                          </a:solidFill>
                          <a:effectLst/>
                          <a:latin typeface="Calibri" panose="020F0502020204030204" pitchFamily="34" charset="0"/>
                        </a:rPr>
                        <a:t>·   Early Childhood Special Education Assessment</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L3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Enrollment and exit assessment data for students from age 2 1/2 years through 6 years 1 month of age with disabilities who receive special eduction programming or services.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DTMB/CEPI</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Family Educational Rights and Privacy Act (FERPA)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MSDS Early Childhood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Internally Shareable - WITH Restrictions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707">
                <a:tc>
                  <a:txBody>
                    <a:bodyPr/>
                    <a:lstStyle/>
                    <a:p>
                      <a:pPr algn="l" fontAlgn="t"/>
                      <a:r>
                        <a:rPr lang="en-US" sz="700" b="0" i="0" u="none" strike="noStrike">
                          <a:solidFill>
                            <a:srgbClr val="000000"/>
                          </a:solidFill>
                          <a:effectLst/>
                          <a:latin typeface="Calibri" panose="020F0502020204030204" pitchFamily="34" charset="0"/>
                        </a:rPr>
                        <a:t>·   Early On</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L3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Data collected for students with special needs that receive Early On services.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DTMB/CEPI</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Family Educational Rights and Privacy Act (FERPA)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MSDS Early Childhood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Internally Shareable - WITH Restrictions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707">
                <a:tc>
                  <a:txBody>
                    <a:bodyPr/>
                    <a:lstStyle/>
                    <a:p>
                      <a:pPr algn="l" fontAlgn="t"/>
                      <a:r>
                        <a:rPr lang="en-US" sz="700" b="1" i="0" u="none" strike="noStrike">
                          <a:solidFill>
                            <a:srgbClr val="000000"/>
                          </a:solidFill>
                          <a:effectLst/>
                          <a:latin typeface="Calibri" panose="020F0502020204030204" pitchFamily="34" charset="0"/>
                        </a:rPr>
                        <a:t>o   K-12 </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L1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Educational data for students, staff and entities from kindergarten and the 1st through 12th grade.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DTMB/CEPI</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Family Educational Rights and Privacy Act (FERPA), State School Aid Act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707">
                <a:tc>
                  <a:txBody>
                    <a:bodyPr/>
                    <a:lstStyle/>
                    <a:p>
                      <a:pPr algn="l" fontAlgn="t"/>
                      <a:r>
                        <a:rPr lang="en-US" sz="700" b="1" i="0" u="none" strike="noStrike">
                          <a:solidFill>
                            <a:srgbClr val="000000"/>
                          </a:solidFill>
                          <a:effectLst/>
                          <a:latin typeface="Calibri" panose="020F0502020204030204" pitchFamily="34" charset="0"/>
                        </a:rPr>
                        <a:t>  K-12 Student </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L2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Educational data for students from kindergarten and the 1st through 12th grade.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DTMB/CEPI</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Family Educational Rights and Privacy Act (FERPA), State School Aid Act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nn-NO" sz="700" b="0" i="0" u="none" strike="noStrike">
                          <a:solidFill>
                            <a:srgbClr val="000000"/>
                          </a:solidFill>
                          <a:effectLst/>
                          <a:latin typeface="Calibri" panose="020F0502020204030204" pitchFamily="34" charset="0"/>
                        </a:rPr>
                        <a:t>Michigan Student Data System (MSDS)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Internally Shareable - WITH Restrictions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707">
                <a:tc>
                  <a:txBody>
                    <a:bodyPr/>
                    <a:lstStyle/>
                    <a:p>
                      <a:pPr algn="l" fontAlgn="t"/>
                      <a:r>
                        <a:rPr lang="en-US" sz="700" b="0" i="0" u="none" strike="noStrike">
                          <a:solidFill>
                            <a:srgbClr val="000000"/>
                          </a:solidFill>
                          <a:effectLst/>
                          <a:latin typeface="Calibri" panose="020F0502020204030204" pitchFamily="34" charset="0"/>
                        </a:rPr>
                        <a:t>·   Core field identification</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L3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Student identification data.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DTMB/CEPI</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Family Educational Rights and Privacy Act (FERPA), State School Aid Act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nn-NO" sz="700" b="0" i="0" u="none" strike="noStrike">
                          <a:solidFill>
                            <a:srgbClr val="000000"/>
                          </a:solidFill>
                          <a:effectLst/>
                          <a:latin typeface="Calibri" panose="020F0502020204030204" pitchFamily="34" charset="0"/>
                        </a:rPr>
                        <a:t>Michigan Student Data System (MSDS)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Internally Shareable - WITH Restrictions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707">
                <a:tc>
                  <a:txBody>
                    <a:bodyPr/>
                    <a:lstStyle/>
                    <a:p>
                      <a:pPr algn="l" fontAlgn="t"/>
                      <a:r>
                        <a:rPr lang="en-US" sz="700" b="0" i="0" u="none" strike="noStrike">
                          <a:solidFill>
                            <a:srgbClr val="000000"/>
                          </a:solidFill>
                          <a:effectLst/>
                          <a:latin typeface="Calibri" panose="020F0502020204030204" pitchFamily="34" charset="0"/>
                        </a:rPr>
                        <a:t>·   Demographics</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L3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Student demographic data.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DTMB/CEPI</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Family Educational Rights and Privacy Act (FERPA), State School Aid Act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nn-NO" sz="700" b="0" i="0" u="none" strike="noStrike">
                          <a:solidFill>
                            <a:srgbClr val="000000"/>
                          </a:solidFill>
                          <a:effectLst/>
                          <a:latin typeface="Calibri" panose="020F0502020204030204" pitchFamily="34" charset="0"/>
                        </a:rPr>
                        <a:t>Michigan Student Data System (MSDS)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Internally Shareable - WITH Restrictions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707">
                <a:tc>
                  <a:txBody>
                    <a:bodyPr/>
                    <a:lstStyle/>
                    <a:p>
                      <a:pPr algn="l" fontAlgn="t"/>
                      <a:r>
                        <a:rPr lang="en-US" sz="700" b="0" i="0" u="none" strike="noStrike">
                          <a:solidFill>
                            <a:srgbClr val="000000"/>
                          </a:solidFill>
                          <a:effectLst/>
                          <a:latin typeface="Calibri" panose="020F0502020204030204" pitchFamily="34" charset="0"/>
                        </a:rPr>
                        <a:t>·   Enrollment</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L3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Student enrollment data.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DTMB/CEPI</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Family Educational Rights and Privacy Act (FERPA), State School Aid Act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nn-NO" sz="700" b="0" i="0" u="none" strike="noStrike">
                          <a:solidFill>
                            <a:srgbClr val="000000"/>
                          </a:solidFill>
                          <a:effectLst/>
                          <a:latin typeface="Calibri" panose="020F0502020204030204" pitchFamily="34" charset="0"/>
                        </a:rPr>
                        <a:t>Michigan Student Data System (MSDS)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Internally Shareable - WITH Restrictions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707">
                <a:tc>
                  <a:txBody>
                    <a:bodyPr/>
                    <a:lstStyle/>
                    <a:p>
                      <a:pPr algn="l" fontAlgn="t"/>
                      <a:r>
                        <a:rPr lang="en-US" sz="700" b="0" i="0" u="none" strike="noStrike">
                          <a:solidFill>
                            <a:srgbClr val="000000"/>
                          </a:solidFill>
                          <a:effectLst/>
                          <a:latin typeface="Calibri" panose="020F0502020204030204" pitchFamily="34" charset="0"/>
                        </a:rPr>
                        <a:t>·   Membership</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L3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Student residency and eligibility for full-time equivalency (FTE).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DTMB/CEPI</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Family Educational Rights and Privacy Act (FERPA), State School Aid Act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nn-NO" sz="700" b="0" i="0" u="none" strike="noStrike">
                          <a:solidFill>
                            <a:srgbClr val="000000"/>
                          </a:solidFill>
                          <a:effectLst/>
                          <a:latin typeface="Calibri" panose="020F0502020204030204" pitchFamily="34" charset="0"/>
                        </a:rPr>
                        <a:t>Michigan Student Data System (MSDS)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Internally Shareable - WITH Restrictions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707">
                <a:tc>
                  <a:txBody>
                    <a:bodyPr/>
                    <a:lstStyle/>
                    <a:p>
                      <a:pPr algn="l" fontAlgn="t"/>
                      <a:r>
                        <a:rPr lang="en-US" sz="700" b="0" i="0" u="none" strike="noStrike">
                          <a:solidFill>
                            <a:srgbClr val="000000"/>
                          </a:solidFill>
                          <a:effectLst/>
                          <a:latin typeface="Calibri" panose="020F0502020204030204" pitchFamily="34" charset="0"/>
                        </a:rPr>
                        <a:t>·   Attendance</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L3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Student possible and actual attendance for a school year.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DTMB/CEPI</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Family Educational Rights and Privacy Act (FERPA), State School Aid Act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nn-NO" sz="700" b="0" i="0" u="none" strike="noStrike">
                          <a:solidFill>
                            <a:srgbClr val="000000"/>
                          </a:solidFill>
                          <a:effectLst/>
                          <a:latin typeface="Calibri" panose="020F0502020204030204" pitchFamily="34" charset="0"/>
                        </a:rPr>
                        <a:t>Michigan Student Data System (MSDS)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Internally Shareable - WITH Restrictions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707">
                <a:tc>
                  <a:txBody>
                    <a:bodyPr/>
                    <a:lstStyle/>
                    <a:p>
                      <a:pPr algn="l" fontAlgn="t"/>
                      <a:r>
                        <a:rPr lang="en-US" sz="700" b="0" i="0" u="none" strike="noStrike">
                          <a:solidFill>
                            <a:srgbClr val="000000"/>
                          </a:solidFill>
                          <a:effectLst/>
                          <a:latin typeface="Calibri" panose="020F0502020204030204" pitchFamily="34" charset="0"/>
                        </a:rPr>
                        <a:t>·   General Education FTE</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L3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Student district general education residency.</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DTMB/CEPI</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Family Educational Rights and Privacy Act (FERPA), State School Aid Act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nn-NO" sz="700" b="0" i="0" u="none" strike="noStrike">
                          <a:solidFill>
                            <a:srgbClr val="000000"/>
                          </a:solidFill>
                          <a:effectLst/>
                          <a:latin typeface="Calibri" panose="020F0502020204030204" pitchFamily="34" charset="0"/>
                        </a:rPr>
                        <a:t>Michigan Student Data System (MSDS)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Internally Shareable - WITH Restrictions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707">
                <a:tc>
                  <a:txBody>
                    <a:bodyPr/>
                    <a:lstStyle/>
                    <a:p>
                      <a:pPr algn="l" fontAlgn="t"/>
                      <a:r>
                        <a:rPr lang="en-US" sz="700" b="0" i="0" u="none" strike="noStrike">
                          <a:solidFill>
                            <a:srgbClr val="000000"/>
                          </a:solidFill>
                          <a:effectLst/>
                          <a:latin typeface="Calibri" panose="020F0502020204030204" pitchFamily="34" charset="0"/>
                        </a:rPr>
                        <a:t>·   Program Participation</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L3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Student eligibility and/or participation in specialized prograsm or services.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DTMB/CEPI</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Family Educational Rights and Privacy Act (FERPA), State School Aid Act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nn-NO" sz="700" b="0" i="0" u="none" strike="noStrike">
                          <a:solidFill>
                            <a:srgbClr val="000000"/>
                          </a:solidFill>
                          <a:effectLst/>
                          <a:latin typeface="Calibri" panose="020F0502020204030204" pitchFamily="34" charset="0"/>
                        </a:rPr>
                        <a:t>Michigan Student Data System (MSDS)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Internally Shareable - WITH Restrictions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2753032" y="1607283"/>
            <a:ext cx="935047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n-lt"/>
                <a:ea typeface="+mj-ea"/>
                <a:cs typeface="+mj-cs"/>
                <a:sym typeface="Calibri"/>
              </a:rPr>
              <a:t>Center</a:t>
            </a:r>
            <a:r>
              <a:rPr kumimoji="0" lang="en-US" sz="1800" b="0" i="0" u="none" strike="noStrike" cap="none" spc="0" normalizeH="0" dirty="0" smtClean="0">
                <a:ln>
                  <a:noFill/>
                </a:ln>
                <a:solidFill>
                  <a:srgbClr val="000000"/>
                </a:solidFill>
                <a:effectLst/>
                <a:uFillTx/>
                <a:latin typeface="+mn-lt"/>
                <a:ea typeface="+mj-ea"/>
                <a:cs typeface="+mj-cs"/>
                <a:sym typeface="Calibri"/>
              </a:rPr>
              <a:t> for Educational Performance and Evaluation (CEPI)</a:t>
            </a:r>
            <a:endParaRPr kumimoji="0" lang="en-US" sz="1800" b="0" i="0" u="none" strike="noStrike" cap="none" spc="0" normalizeH="0" baseline="0" dirty="0">
              <a:ln>
                <a:noFill/>
              </a:ln>
              <a:solidFill>
                <a:srgbClr val="000000"/>
              </a:solidFill>
              <a:effectLst/>
              <a:uFillTx/>
              <a:latin typeface="+mn-lt"/>
              <a:ea typeface="+mj-ea"/>
              <a:cs typeface="+mj-cs"/>
              <a:sym typeface="Calibri"/>
            </a:endParaRPr>
          </a:p>
        </p:txBody>
      </p:sp>
      <p:sp>
        <p:nvSpPr>
          <p:cNvPr id="9" name="Slide Number Placeholder 1"/>
          <p:cNvSpPr txBox="1">
            <a:spLocks/>
          </p:cNvSpPr>
          <p:nvPr/>
        </p:nvSpPr>
        <p:spPr bwMode="auto">
          <a:xfrm>
            <a:off x="11646309" y="6481316"/>
            <a:ext cx="4572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defRPr/>
            </a:pPr>
            <a:r>
              <a:rPr lang="en-US" dirty="0" smtClean="0">
                <a:solidFill>
                  <a:schemeClr val="bg1">
                    <a:lumMod val="50000"/>
                  </a:schemeClr>
                </a:solidFill>
                <a:ea typeface="ＭＳ Ｐゴシック"/>
                <a:cs typeface="ＭＳ Ｐゴシック"/>
              </a:rPr>
              <a:t>7</a:t>
            </a:r>
            <a:endParaRPr lang="en-US" dirty="0">
              <a:solidFill>
                <a:schemeClr val="bg1">
                  <a:lumMod val="50000"/>
                </a:schemeClr>
              </a:solidFill>
              <a:ea typeface="ＭＳ Ｐゴシック"/>
              <a:cs typeface="ＭＳ Ｐゴシック"/>
            </a:endParaRPr>
          </a:p>
        </p:txBody>
      </p:sp>
    </p:spTree>
    <p:extLst>
      <p:ext uri="{BB962C8B-B14F-4D97-AF65-F5344CB8AC3E}">
        <p14:creationId xmlns:p14="http://schemas.microsoft.com/office/powerpoint/2010/main" val="31711373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9247" y="130982"/>
            <a:ext cx="8086327" cy="1090370"/>
          </a:xfrm>
        </p:spPr>
        <p:txBody>
          <a:bodyPr/>
          <a:lstStyle/>
          <a:p>
            <a:r>
              <a:rPr lang="en-US" dirty="0"/>
              <a:t>EIM Data Analytics </a:t>
            </a:r>
            <a:r>
              <a:rPr lang="en-US" dirty="0" smtClean="0"/>
              <a:t>“67 Use </a:t>
            </a:r>
            <a:r>
              <a:rPr lang="en-US" dirty="0"/>
              <a:t>Cases” </a:t>
            </a:r>
          </a:p>
        </p:txBody>
      </p:sp>
      <p:sp>
        <p:nvSpPr>
          <p:cNvPr id="5" name="Content Placeholder 4"/>
          <p:cNvSpPr>
            <a:spLocks noGrp="1"/>
          </p:cNvSpPr>
          <p:nvPr>
            <p:ph idx="4294967295"/>
          </p:nvPr>
        </p:nvSpPr>
        <p:spPr>
          <a:xfrm>
            <a:off x="256032" y="1477340"/>
            <a:ext cx="11679936" cy="1034129"/>
          </a:xfrm>
          <a:prstGeom prst="rect">
            <a:avLst/>
          </a:prstGeom>
          <a:solidFill>
            <a:schemeClr val="bg1"/>
          </a:solidFill>
          <a:ln w="9525">
            <a:solidFill>
              <a:schemeClr val="accent1"/>
            </a:solidFill>
          </a:ln>
        </p:spPr>
        <p:txBody>
          <a:bodyPr wrap="square">
            <a:spAutoFit/>
          </a:bodyPr>
          <a:lstStyle/>
          <a:p>
            <a:pPr marL="0" indent="0">
              <a:buNone/>
            </a:pPr>
            <a:r>
              <a:rPr lang="en-US" sz="1200" b="1" u="sng" dirty="0" smtClean="0">
                <a:solidFill>
                  <a:srgbClr val="4BACC6">
                    <a:lumMod val="50000"/>
                  </a:srgbClr>
                </a:solidFill>
              </a:rPr>
              <a:t>Analytics  </a:t>
            </a:r>
            <a:r>
              <a:rPr lang="en-US" sz="1200" b="1" u="sng" dirty="0">
                <a:solidFill>
                  <a:srgbClr val="4BACC6">
                    <a:lumMod val="50000"/>
                  </a:srgbClr>
                </a:solidFill>
              </a:rPr>
              <a:t>Microstudies</a:t>
            </a:r>
          </a:p>
          <a:p>
            <a:pPr marL="214313" indent="-214313">
              <a:spcBef>
                <a:spcPts val="0"/>
              </a:spcBef>
              <a:buFont typeface="Arial" panose="020B0604020202020204" pitchFamily="34" charset="0"/>
              <a:buChar char="•"/>
            </a:pPr>
            <a:r>
              <a:rPr lang="en-US" sz="1400" i="1" dirty="0">
                <a:solidFill>
                  <a:srgbClr val="4BACC6">
                    <a:lumMod val="50000"/>
                  </a:srgbClr>
                </a:solidFill>
              </a:rPr>
              <a:t>EIM developed  analytic micro-studies or “use cases” to identify new insight, value and decision support for participating departments. Use cases were designed to blend data across departments and with other publicly available data sets. </a:t>
            </a:r>
            <a:endParaRPr lang="en-US" sz="1400" i="1" dirty="0" smtClean="0">
              <a:solidFill>
                <a:srgbClr val="4BACC6">
                  <a:lumMod val="50000"/>
                </a:srgbClr>
              </a:solidFill>
            </a:endParaRPr>
          </a:p>
          <a:p>
            <a:pPr marL="214313" indent="-214313">
              <a:spcBef>
                <a:spcPts val="0"/>
              </a:spcBef>
              <a:buFont typeface="Arial" panose="020B0604020202020204" pitchFamily="34" charset="0"/>
              <a:buChar char="•"/>
            </a:pPr>
            <a:r>
              <a:rPr lang="en-US" sz="1400" i="1" dirty="0" smtClean="0">
                <a:solidFill>
                  <a:srgbClr val="4BACC6">
                    <a:lumMod val="50000"/>
                  </a:srgbClr>
                </a:solidFill>
              </a:rPr>
              <a:t>These </a:t>
            </a:r>
            <a:r>
              <a:rPr lang="en-US" sz="1400" i="1" dirty="0">
                <a:solidFill>
                  <a:srgbClr val="4BACC6">
                    <a:lumMod val="50000"/>
                  </a:srgbClr>
                </a:solidFill>
              </a:rPr>
              <a:t>“tip of the iceberg,” style analyses portray immediate value of data-driven insights while paving the way for deeper research capable of impacting departmental policy and delivery of services. </a:t>
            </a:r>
          </a:p>
        </p:txBody>
      </p:sp>
      <p:sp>
        <p:nvSpPr>
          <p:cNvPr id="6" name="Rectangle 5"/>
          <p:cNvSpPr/>
          <p:nvPr/>
        </p:nvSpPr>
        <p:spPr bwMode="auto">
          <a:xfrm>
            <a:off x="246490" y="3711030"/>
            <a:ext cx="678793" cy="592932"/>
          </a:xfrm>
          <a:prstGeom prst="rect">
            <a:avLst/>
          </a:prstGeom>
          <a:solidFill>
            <a:srgbClr val="602320">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38447" tIns="19224" rIns="19224" bIns="38447" numCol="1" spcCol="0" rtlCol="0" fromWordArt="0" anchor="b" anchorCtr="0" forceAA="0" compatLnSpc="1">
            <a:prstTxWarp prst="textNoShape">
              <a:avLst/>
            </a:prstTxWarp>
            <a:noAutofit/>
          </a:bodyPr>
          <a:lstStyle/>
          <a:p>
            <a:pPr defTabSz="384349" eaLnBrk="0" fontAlgn="base">
              <a:spcBef>
                <a:spcPct val="0"/>
              </a:spcBef>
              <a:spcAft>
                <a:spcPct val="0"/>
              </a:spcAft>
              <a:defRPr/>
            </a:pPr>
            <a:endParaRPr lang="en-US" sz="825" spc="-21" dirty="0">
              <a:ea typeface="Segoe UI" pitchFamily="34" charset="0"/>
              <a:cs typeface="Segoe UI" pitchFamily="34" charset="0"/>
            </a:endParaRPr>
          </a:p>
        </p:txBody>
      </p:sp>
      <p:sp>
        <p:nvSpPr>
          <p:cNvPr id="7" name="Rectangle 6"/>
          <p:cNvSpPr/>
          <p:nvPr/>
        </p:nvSpPr>
        <p:spPr bwMode="auto">
          <a:xfrm>
            <a:off x="246490" y="4650315"/>
            <a:ext cx="678793" cy="592932"/>
          </a:xfrm>
          <a:prstGeom prst="rect">
            <a:avLst/>
          </a:prstGeom>
          <a:solidFill>
            <a:srgbClr val="602320">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38447" tIns="19224" rIns="19224" bIns="38447" numCol="1" spcCol="0" rtlCol="0" fromWordArt="0" anchor="b" anchorCtr="0" forceAA="0" compatLnSpc="1">
            <a:prstTxWarp prst="textNoShape">
              <a:avLst/>
            </a:prstTxWarp>
            <a:noAutofit/>
          </a:bodyPr>
          <a:lstStyle/>
          <a:p>
            <a:pPr defTabSz="384349" eaLnBrk="0" fontAlgn="base">
              <a:spcBef>
                <a:spcPct val="0"/>
              </a:spcBef>
              <a:spcAft>
                <a:spcPct val="0"/>
              </a:spcAft>
              <a:defRPr/>
            </a:pPr>
            <a:endParaRPr lang="en-US" sz="825" spc="-21" dirty="0">
              <a:ea typeface="Segoe UI" pitchFamily="34" charset="0"/>
              <a:cs typeface="Segoe UI" pitchFamily="34" charset="0"/>
            </a:endParaRPr>
          </a:p>
        </p:txBody>
      </p:sp>
      <p:sp>
        <p:nvSpPr>
          <p:cNvPr id="8" name="Rectangle 7"/>
          <p:cNvSpPr/>
          <p:nvPr/>
        </p:nvSpPr>
        <p:spPr bwMode="auto">
          <a:xfrm>
            <a:off x="246490" y="5577210"/>
            <a:ext cx="678793" cy="592932"/>
          </a:xfrm>
          <a:prstGeom prst="rect">
            <a:avLst/>
          </a:prstGeom>
          <a:solidFill>
            <a:srgbClr val="602320">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38447" tIns="19224" rIns="19224" bIns="38447" numCol="1" spcCol="0" rtlCol="0" fromWordArt="0" anchor="b" anchorCtr="0" forceAA="0" compatLnSpc="1">
            <a:prstTxWarp prst="textNoShape">
              <a:avLst/>
            </a:prstTxWarp>
            <a:noAutofit/>
          </a:bodyPr>
          <a:lstStyle/>
          <a:p>
            <a:pPr defTabSz="384349" eaLnBrk="0" fontAlgn="base">
              <a:spcBef>
                <a:spcPct val="0"/>
              </a:spcBef>
              <a:spcAft>
                <a:spcPct val="0"/>
              </a:spcAft>
              <a:defRPr/>
            </a:pPr>
            <a:endParaRPr lang="en-US" sz="825" spc="-21" dirty="0">
              <a:ea typeface="Segoe UI" pitchFamily="34" charset="0"/>
              <a:cs typeface="Segoe UI" pitchFamily="34" charset="0"/>
            </a:endParaRPr>
          </a:p>
        </p:txBody>
      </p:sp>
      <p:sp>
        <p:nvSpPr>
          <p:cNvPr id="9" name="Rectangle 8"/>
          <p:cNvSpPr/>
          <p:nvPr/>
        </p:nvSpPr>
        <p:spPr>
          <a:xfrm>
            <a:off x="6993231" y="3573670"/>
            <a:ext cx="4942735" cy="559576"/>
          </a:xfrm>
          <a:prstGeom prst="rect">
            <a:avLst/>
          </a:prstGeom>
        </p:spPr>
        <p:txBody>
          <a:bodyPr wrap="square" lIns="51243" tIns="25622" rIns="51243" bIns="25622">
            <a:spAutoFit/>
          </a:bodyPr>
          <a:lstStyle/>
          <a:p>
            <a:r>
              <a:rPr lang="en-US" sz="1100" b="1" dirty="0">
                <a:solidFill>
                  <a:srgbClr val="C00000"/>
                </a:solidFill>
              </a:rPr>
              <a:t>Age and Sales Price of Homes with Asthma Hospital Visits </a:t>
            </a:r>
          </a:p>
          <a:p>
            <a:r>
              <a:rPr lang="en-US" sz="1100" dirty="0">
                <a:solidFill>
                  <a:prstClr val="black"/>
                </a:solidFill>
              </a:rPr>
              <a:t>Homes built before 1940s  or lower value homes are strongly correlated with increased levels of asthma events needing a hospital visit. </a:t>
            </a:r>
          </a:p>
        </p:txBody>
      </p:sp>
      <p:sp>
        <p:nvSpPr>
          <p:cNvPr id="10" name="Rectangle 9"/>
          <p:cNvSpPr/>
          <p:nvPr/>
        </p:nvSpPr>
        <p:spPr>
          <a:xfrm>
            <a:off x="1113476" y="4650315"/>
            <a:ext cx="4873856" cy="898130"/>
          </a:xfrm>
          <a:prstGeom prst="rect">
            <a:avLst/>
          </a:prstGeom>
        </p:spPr>
        <p:txBody>
          <a:bodyPr wrap="square" lIns="51243" tIns="25622" rIns="51243" bIns="25622">
            <a:spAutoFit/>
          </a:bodyPr>
          <a:lstStyle/>
          <a:p>
            <a:pPr eaLnBrk="0" fontAlgn="base" hangingPunct="0">
              <a:spcBef>
                <a:spcPct val="0"/>
              </a:spcBef>
              <a:spcAft>
                <a:spcPct val="0"/>
              </a:spcAft>
            </a:pPr>
            <a:r>
              <a:rPr lang="en-US" sz="1100" b="1" dirty="0">
                <a:solidFill>
                  <a:srgbClr val="C00000"/>
                </a:solidFill>
              </a:rPr>
              <a:t>3rd Grade Reading Proficiency</a:t>
            </a:r>
          </a:p>
          <a:p>
            <a:pPr eaLnBrk="0" fontAlgn="base" hangingPunct="0">
              <a:spcBef>
                <a:spcPct val="0"/>
              </a:spcBef>
              <a:spcAft>
                <a:spcPct val="0"/>
              </a:spcAft>
            </a:pPr>
            <a:r>
              <a:rPr lang="en-US" sz="1100" dirty="0">
                <a:solidFill>
                  <a:prstClr val="black"/>
                </a:solidFill>
              </a:rPr>
              <a:t>3</a:t>
            </a:r>
            <a:r>
              <a:rPr lang="en-US" sz="1100" baseline="30000" dirty="0">
                <a:solidFill>
                  <a:prstClr val="black"/>
                </a:solidFill>
              </a:rPr>
              <a:t>rd</a:t>
            </a:r>
            <a:r>
              <a:rPr lang="en-US" sz="1100" dirty="0">
                <a:solidFill>
                  <a:prstClr val="black"/>
                </a:solidFill>
              </a:rPr>
              <a:t> Grade Reading Proficiency and correlation with home location, gender, poverty indicators, chronic absenteeism rates, language/immigration/special education status , health of the immediate area surrounding a child’s home (occupancy/housing market/blight/crime).</a:t>
            </a:r>
            <a:endParaRPr lang="en-US" sz="1100" dirty="0"/>
          </a:p>
        </p:txBody>
      </p:sp>
      <p:sp>
        <p:nvSpPr>
          <p:cNvPr id="11" name="Rectangle 10"/>
          <p:cNvSpPr/>
          <p:nvPr/>
        </p:nvSpPr>
        <p:spPr>
          <a:xfrm>
            <a:off x="6993232" y="4412588"/>
            <a:ext cx="4942735" cy="728853"/>
          </a:xfrm>
          <a:prstGeom prst="rect">
            <a:avLst/>
          </a:prstGeom>
        </p:spPr>
        <p:txBody>
          <a:bodyPr wrap="square" lIns="51243" tIns="25622" rIns="51243" bIns="25622">
            <a:spAutoFit/>
          </a:bodyPr>
          <a:lstStyle/>
          <a:p>
            <a:pPr eaLnBrk="0" fontAlgn="base" hangingPunct="0">
              <a:spcBef>
                <a:spcPct val="0"/>
              </a:spcBef>
              <a:spcAft>
                <a:spcPct val="0"/>
              </a:spcAft>
            </a:pPr>
            <a:r>
              <a:rPr lang="en-US" sz="1100" b="1" dirty="0">
                <a:solidFill>
                  <a:srgbClr val="C00000"/>
                </a:solidFill>
              </a:rPr>
              <a:t>Zip Code Level Spatial Typologies for Treasury Audits</a:t>
            </a:r>
          </a:p>
          <a:p>
            <a:pPr eaLnBrk="0" fontAlgn="base" hangingPunct="0">
              <a:spcBef>
                <a:spcPct val="0"/>
              </a:spcBef>
              <a:spcAft>
                <a:spcPct val="0"/>
              </a:spcAft>
            </a:pPr>
            <a:r>
              <a:rPr lang="en-US" sz="1100" dirty="0"/>
              <a:t>Increase insight and decision support related to spatially equitable distribution of audits and targeting audits for optimal identification of deficient businesses in Michigan.</a:t>
            </a:r>
          </a:p>
        </p:txBody>
      </p:sp>
      <p:sp>
        <p:nvSpPr>
          <p:cNvPr id="12" name="Rectangle 11"/>
          <p:cNvSpPr/>
          <p:nvPr/>
        </p:nvSpPr>
        <p:spPr>
          <a:xfrm>
            <a:off x="1113476" y="5577210"/>
            <a:ext cx="4873856" cy="1067407"/>
          </a:xfrm>
          <a:prstGeom prst="rect">
            <a:avLst/>
          </a:prstGeom>
        </p:spPr>
        <p:txBody>
          <a:bodyPr wrap="square" lIns="51243" tIns="25622" rIns="51243" bIns="25622">
            <a:spAutoFit/>
          </a:bodyPr>
          <a:lstStyle/>
          <a:p>
            <a:r>
              <a:rPr lang="en-US" sz="1100" b="1" dirty="0">
                <a:solidFill>
                  <a:srgbClr val="C00000"/>
                </a:solidFill>
              </a:rPr>
              <a:t>Customer Profiles for Michigan’s DNR License purchases</a:t>
            </a:r>
          </a:p>
          <a:p>
            <a:r>
              <a:rPr lang="en-US" sz="1100" dirty="0">
                <a:solidFill>
                  <a:prstClr val="black"/>
                </a:solidFill>
              </a:rPr>
              <a:t>Increased knowledge about the attributes and behavior of DNR customers is critical for purposes of increasing DNR customer service and marketing intelligence as well as insuring strong continuity of a healthy Michigan hunting and fishing industry. Zip Code Level spatial analysis of customer, licensing and socioeconomic attributes was </a:t>
            </a:r>
            <a:r>
              <a:rPr lang="en-US" sz="1100" dirty="0" smtClean="0">
                <a:solidFill>
                  <a:prstClr val="black"/>
                </a:solidFill>
              </a:rPr>
              <a:t>conducted.</a:t>
            </a:r>
            <a:endParaRPr lang="en-US" sz="1100" dirty="0"/>
          </a:p>
        </p:txBody>
      </p:sp>
      <p:sp>
        <p:nvSpPr>
          <p:cNvPr id="13" name="Rectangle 12"/>
          <p:cNvSpPr/>
          <p:nvPr/>
        </p:nvSpPr>
        <p:spPr>
          <a:xfrm>
            <a:off x="6993232" y="2782459"/>
            <a:ext cx="4942735" cy="559576"/>
          </a:xfrm>
          <a:prstGeom prst="rect">
            <a:avLst/>
          </a:prstGeom>
        </p:spPr>
        <p:txBody>
          <a:bodyPr wrap="square" lIns="51243" tIns="25622" rIns="51243" bIns="25622">
            <a:spAutoFit/>
          </a:bodyPr>
          <a:lstStyle/>
          <a:p>
            <a:r>
              <a:rPr lang="en-US" sz="1100" b="1" dirty="0">
                <a:solidFill>
                  <a:srgbClr val="C00000"/>
                </a:solidFill>
              </a:rPr>
              <a:t>Job Loss and Job Growth Projection Trends and workforce Training</a:t>
            </a:r>
          </a:p>
          <a:p>
            <a:r>
              <a:rPr lang="en-US" sz="1100" dirty="0">
                <a:solidFill>
                  <a:prstClr val="black"/>
                </a:solidFill>
              </a:rPr>
              <a:t>Exploring Relationships between Michigan’s job loss and job growth projection trends with those completing workforce training </a:t>
            </a:r>
            <a:endParaRPr lang="en-US" sz="1100" dirty="0"/>
          </a:p>
        </p:txBody>
      </p:sp>
      <p:sp>
        <p:nvSpPr>
          <p:cNvPr id="14" name="Rectangle 13"/>
          <p:cNvSpPr/>
          <p:nvPr/>
        </p:nvSpPr>
        <p:spPr>
          <a:xfrm>
            <a:off x="1113476" y="3653326"/>
            <a:ext cx="4873856" cy="898130"/>
          </a:xfrm>
          <a:prstGeom prst="rect">
            <a:avLst/>
          </a:prstGeom>
        </p:spPr>
        <p:txBody>
          <a:bodyPr wrap="square" lIns="51243" tIns="25622" rIns="51243" bIns="25622">
            <a:spAutoFit/>
          </a:bodyPr>
          <a:lstStyle/>
          <a:p>
            <a:r>
              <a:rPr lang="en-US" sz="1100" b="1" dirty="0">
                <a:solidFill>
                  <a:srgbClr val="C00000"/>
                </a:solidFill>
              </a:rPr>
              <a:t>Increase Online Marketing Intelligence, Resource Targeting &amp; Customer Service</a:t>
            </a:r>
          </a:p>
          <a:p>
            <a:r>
              <a:rPr lang="en-US" sz="1100" dirty="0">
                <a:solidFill>
                  <a:prstClr val="black"/>
                </a:solidFill>
              </a:rPr>
              <a:t>Building Zip Code Level ‘</a:t>
            </a:r>
            <a:r>
              <a:rPr lang="en-US" sz="1100" dirty="0" err="1">
                <a:solidFill>
                  <a:prstClr val="black"/>
                </a:solidFill>
              </a:rPr>
              <a:t>ExpressSOS</a:t>
            </a:r>
            <a:r>
              <a:rPr lang="en-US" sz="1100" dirty="0">
                <a:solidFill>
                  <a:prstClr val="black"/>
                </a:solidFill>
              </a:rPr>
              <a:t>’ user typologies in Michigan. Identify distinct differences in user types that can be used for new insight and decision support by Department of State leadership to increase ‘</a:t>
            </a:r>
            <a:r>
              <a:rPr lang="en-US" sz="1100" dirty="0" err="1">
                <a:solidFill>
                  <a:prstClr val="black"/>
                </a:solidFill>
              </a:rPr>
              <a:t>ExpressSOS</a:t>
            </a:r>
            <a:r>
              <a:rPr lang="en-US" sz="1100" dirty="0">
                <a:solidFill>
                  <a:prstClr val="black"/>
                </a:solidFill>
              </a:rPr>
              <a:t>’ marketing intelligence, resource targeting and customer service.</a:t>
            </a:r>
          </a:p>
        </p:txBody>
      </p:sp>
      <p:sp>
        <p:nvSpPr>
          <p:cNvPr id="15" name="Rectangle 14"/>
          <p:cNvSpPr/>
          <p:nvPr/>
        </p:nvSpPr>
        <p:spPr bwMode="auto">
          <a:xfrm>
            <a:off x="246490" y="2766188"/>
            <a:ext cx="678793" cy="592932"/>
          </a:xfrm>
          <a:prstGeom prst="rect">
            <a:avLst/>
          </a:prstGeom>
          <a:solidFill>
            <a:srgbClr val="602320">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38447" tIns="19224" rIns="19224" bIns="38447" numCol="1" spcCol="0" rtlCol="0" fromWordArt="0" anchor="b" anchorCtr="0" forceAA="0" compatLnSpc="1">
            <a:prstTxWarp prst="textNoShape">
              <a:avLst/>
            </a:prstTxWarp>
            <a:noAutofit/>
          </a:bodyPr>
          <a:lstStyle/>
          <a:p>
            <a:pPr defTabSz="384349" eaLnBrk="0" fontAlgn="base">
              <a:spcBef>
                <a:spcPct val="0"/>
              </a:spcBef>
              <a:spcAft>
                <a:spcPct val="0"/>
              </a:spcAft>
              <a:defRPr/>
            </a:pPr>
            <a:endParaRPr lang="en-US" sz="825" spc="-21" dirty="0">
              <a:ea typeface="Segoe UI" pitchFamily="34" charset="0"/>
              <a:cs typeface="Segoe UI" pitchFamily="34" charset="0"/>
            </a:endParaRPr>
          </a:p>
        </p:txBody>
      </p:sp>
      <p:sp>
        <p:nvSpPr>
          <p:cNvPr id="16" name="Rectangle 15"/>
          <p:cNvSpPr/>
          <p:nvPr/>
        </p:nvSpPr>
        <p:spPr>
          <a:xfrm>
            <a:off x="1113476" y="2766188"/>
            <a:ext cx="4873856" cy="559576"/>
          </a:xfrm>
          <a:prstGeom prst="rect">
            <a:avLst/>
          </a:prstGeom>
        </p:spPr>
        <p:txBody>
          <a:bodyPr wrap="square" lIns="51243" tIns="25622" rIns="51243" bIns="25622">
            <a:spAutoFit/>
          </a:bodyPr>
          <a:lstStyle/>
          <a:p>
            <a:r>
              <a:rPr lang="en-US" sz="1100" b="1" dirty="0">
                <a:solidFill>
                  <a:srgbClr val="C00000"/>
                </a:solidFill>
              </a:rPr>
              <a:t>Chronic Absenteeism and Neighborhood Health  </a:t>
            </a:r>
          </a:p>
          <a:p>
            <a:r>
              <a:rPr lang="en-US" sz="1100" dirty="0">
                <a:solidFill>
                  <a:prstClr val="black"/>
                </a:solidFill>
              </a:rPr>
              <a:t>Investigating hypothesized correlation between an impoverished neighborhood, and the number of children in the school that have irregular attendance.</a:t>
            </a:r>
            <a:endParaRPr lang="en-US" sz="1100" dirty="0"/>
          </a:p>
        </p:txBody>
      </p:sp>
      <p:sp>
        <p:nvSpPr>
          <p:cNvPr id="17" name="Rectangle 16"/>
          <p:cNvSpPr/>
          <p:nvPr/>
        </p:nvSpPr>
        <p:spPr>
          <a:xfrm>
            <a:off x="6993232" y="6085670"/>
            <a:ext cx="4942735" cy="559576"/>
          </a:xfrm>
          <a:prstGeom prst="rect">
            <a:avLst/>
          </a:prstGeom>
        </p:spPr>
        <p:txBody>
          <a:bodyPr wrap="square" lIns="51243" tIns="25622" rIns="51243" bIns="25622">
            <a:spAutoFit/>
          </a:bodyPr>
          <a:lstStyle/>
          <a:p>
            <a:r>
              <a:rPr lang="en-US" sz="1100" b="1" dirty="0">
                <a:solidFill>
                  <a:srgbClr val="C00000"/>
                </a:solidFill>
              </a:rPr>
              <a:t>Build Insight for strategies to reduce Drug Overdose Deaths in Michigan</a:t>
            </a:r>
            <a:r>
              <a:rPr lang="en-US" sz="1100" dirty="0"/>
              <a:t> </a:t>
            </a:r>
          </a:p>
          <a:p>
            <a:r>
              <a:rPr lang="en-US" sz="1100" dirty="0"/>
              <a:t>Exploring relationships between drug supplier &amp; consumer arrests with drug Overdose in Michigan’s Counties</a:t>
            </a:r>
          </a:p>
        </p:txBody>
      </p:sp>
      <p:sp>
        <p:nvSpPr>
          <p:cNvPr id="18" name="Rectangle 17"/>
          <p:cNvSpPr/>
          <p:nvPr/>
        </p:nvSpPr>
        <p:spPr bwMode="auto">
          <a:xfrm>
            <a:off x="6193633" y="3573670"/>
            <a:ext cx="669251" cy="582930"/>
          </a:xfrm>
          <a:prstGeom prst="rect">
            <a:avLst/>
          </a:prstGeom>
          <a:solidFill>
            <a:srgbClr val="602320">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38447" tIns="19224" rIns="19224" bIns="38447" numCol="1" spcCol="0" rtlCol="0" fromWordArt="0" anchor="b" anchorCtr="0" forceAA="0" compatLnSpc="1">
            <a:prstTxWarp prst="textNoShape">
              <a:avLst/>
            </a:prstTxWarp>
            <a:noAutofit/>
          </a:bodyPr>
          <a:lstStyle/>
          <a:p>
            <a:pPr defTabSz="384349" eaLnBrk="0" fontAlgn="base">
              <a:spcBef>
                <a:spcPct val="0"/>
              </a:spcBef>
              <a:spcAft>
                <a:spcPct val="0"/>
              </a:spcAft>
              <a:defRPr/>
            </a:pPr>
            <a:endParaRPr lang="en-US" sz="825" spc="-21" dirty="0">
              <a:ea typeface="Segoe UI" pitchFamily="34" charset="0"/>
              <a:cs typeface="Segoe UI" pitchFamily="34" charset="0"/>
            </a:endParaRPr>
          </a:p>
        </p:txBody>
      </p:sp>
      <p:sp>
        <p:nvSpPr>
          <p:cNvPr id="19" name="Rectangle 18"/>
          <p:cNvSpPr/>
          <p:nvPr/>
        </p:nvSpPr>
        <p:spPr bwMode="auto">
          <a:xfrm>
            <a:off x="6193633" y="4412588"/>
            <a:ext cx="669251" cy="582930"/>
          </a:xfrm>
          <a:prstGeom prst="rect">
            <a:avLst/>
          </a:prstGeom>
          <a:solidFill>
            <a:srgbClr val="602320">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38447" tIns="19224" rIns="19224" bIns="38447" numCol="1" spcCol="0" rtlCol="0" fromWordArt="0" anchor="b" anchorCtr="0" forceAA="0" compatLnSpc="1">
            <a:prstTxWarp prst="textNoShape">
              <a:avLst/>
            </a:prstTxWarp>
            <a:noAutofit/>
          </a:bodyPr>
          <a:lstStyle/>
          <a:p>
            <a:pPr defTabSz="384349" eaLnBrk="0" fontAlgn="base">
              <a:spcBef>
                <a:spcPct val="0"/>
              </a:spcBef>
              <a:spcAft>
                <a:spcPct val="0"/>
              </a:spcAft>
              <a:defRPr/>
            </a:pPr>
            <a:endParaRPr lang="en-US" sz="825" spc="-21" dirty="0">
              <a:ea typeface="Segoe UI" pitchFamily="34" charset="0"/>
              <a:cs typeface="Segoe UI" pitchFamily="34" charset="0"/>
            </a:endParaRPr>
          </a:p>
        </p:txBody>
      </p:sp>
      <p:sp>
        <p:nvSpPr>
          <p:cNvPr id="20" name="Rectangle 19"/>
          <p:cNvSpPr/>
          <p:nvPr/>
        </p:nvSpPr>
        <p:spPr bwMode="auto">
          <a:xfrm>
            <a:off x="6193633" y="5223848"/>
            <a:ext cx="669251" cy="582930"/>
          </a:xfrm>
          <a:prstGeom prst="rect">
            <a:avLst/>
          </a:prstGeom>
          <a:solidFill>
            <a:srgbClr val="602320">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38447" tIns="19224" rIns="19224" bIns="38447" numCol="1" spcCol="0" rtlCol="0" fromWordArt="0" anchor="b" anchorCtr="0" forceAA="0" compatLnSpc="1">
            <a:prstTxWarp prst="textNoShape">
              <a:avLst/>
            </a:prstTxWarp>
            <a:noAutofit/>
          </a:bodyPr>
          <a:lstStyle/>
          <a:p>
            <a:pPr defTabSz="384349" eaLnBrk="0" fontAlgn="base">
              <a:spcBef>
                <a:spcPct val="0"/>
              </a:spcBef>
              <a:spcAft>
                <a:spcPct val="0"/>
              </a:spcAft>
              <a:defRPr/>
            </a:pPr>
            <a:endParaRPr lang="en-US" sz="825" spc="-21" dirty="0">
              <a:ea typeface="Segoe UI" pitchFamily="34" charset="0"/>
              <a:cs typeface="Segoe UI" pitchFamily="34" charset="0"/>
            </a:endParaRPr>
          </a:p>
        </p:txBody>
      </p:sp>
      <p:sp>
        <p:nvSpPr>
          <p:cNvPr id="21" name="Rectangle 20"/>
          <p:cNvSpPr/>
          <p:nvPr/>
        </p:nvSpPr>
        <p:spPr bwMode="auto">
          <a:xfrm>
            <a:off x="6193633" y="2782459"/>
            <a:ext cx="669251" cy="582930"/>
          </a:xfrm>
          <a:prstGeom prst="rect">
            <a:avLst/>
          </a:prstGeom>
          <a:solidFill>
            <a:srgbClr val="602320">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38447" tIns="19224" rIns="19224" bIns="38447" numCol="1" spcCol="0" rtlCol="0" fromWordArt="0" anchor="b" anchorCtr="0" forceAA="0" compatLnSpc="1">
            <a:prstTxWarp prst="textNoShape">
              <a:avLst/>
            </a:prstTxWarp>
            <a:noAutofit/>
          </a:bodyPr>
          <a:lstStyle/>
          <a:p>
            <a:pPr defTabSz="384349" eaLnBrk="0" fontAlgn="base">
              <a:spcBef>
                <a:spcPct val="0"/>
              </a:spcBef>
              <a:spcAft>
                <a:spcPct val="0"/>
              </a:spcAft>
              <a:defRPr/>
            </a:pPr>
            <a:endParaRPr lang="en-US" sz="825" spc="-21" dirty="0">
              <a:ea typeface="Segoe UI" pitchFamily="34" charset="0"/>
              <a:cs typeface="Segoe UI" pitchFamily="34" charset="0"/>
            </a:endParaRPr>
          </a:p>
        </p:txBody>
      </p:sp>
      <p:sp>
        <p:nvSpPr>
          <p:cNvPr id="22" name="Rectangle 21"/>
          <p:cNvSpPr/>
          <p:nvPr/>
        </p:nvSpPr>
        <p:spPr bwMode="auto">
          <a:xfrm>
            <a:off x="6193633" y="6085670"/>
            <a:ext cx="669251" cy="582930"/>
          </a:xfrm>
          <a:prstGeom prst="rect">
            <a:avLst/>
          </a:prstGeom>
          <a:solidFill>
            <a:srgbClr val="602320">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38447" tIns="19224" rIns="19224" bIns="38447" numCol="1" spcCol="0" rtlCol="0" fromWordArt="0" anchor="b" anchorCtr="0" forceAA="0" compatLnSpc="1">
            <a:prstTxWarp prst="textNoShape">
              <a:avLst/>
            </a:prstTxWarp>
            <a:noAutofit/>
          </a:bodyPr>
          <a:lstStyle/>
          <a:p>
            <a:pPr defTabSz="384349" eaLnBrk="0" fontAlgn="base">
              <a:spcBef>
                <a:spcPct val="0"/>
              </a:spcBef>
              <a:spcAft>
                <a:spcPct val="0"/>
              </a:spcAft>
              <a:defRPr/>
            </a:pPr>
            <a:endParaRPr lang="en-US" sz="825" spc="-21" dirty="0">
              <a:ea typeface="Segoe UI" pitchFamily="34" charset="0"/>
              <a:cs typeface="Segoe UI" pitchFamily="34" charset="0"/>
            </a:endParaRPr>
          </a:p>
        </p:txBody>
      </p:sp>
      <p:sp>
        <p:nvSpPr>
          <p:cNvPr id="23" name="Rectangle 22"/>
          <p:cNvSpPr/>
          <p:nvPr/>
        </p:nvSpPr>
        <p:spPr>
          <a:xfrm>
            <a:off x="6993231" y="5215897"/>
            <a:ext cx="4942735" cy="769441"/>
          </a:xfrm>
          <a:prstGeom prst="rect">
            <a:avLst/>
          </a:prstGeom>
        </p:spPr>
        <p:txBody>
          <a:bodyPr wrap="square">
            <a:spAutoFit/>
          </a:bodyPr>
          <a:lstStyle/>
          <a:p>
            <a:r>
              <a:rPr lang="en-US" sz="1100" b="1" dirty="0">
                <a:solidFill>
                  <a:srgbClr val="C00000"/>
                </a:solidFill>
              </a:rPr>
              <a:t>Identify Population Concentrations at Risk of Losing Emergency Services in Flood </a:t>
            </a:r>
            <a:r>
              <a:rPr lang="en-US" sz="1100" b="1" dirty="0" smtClean="0">
                <a:solidFill>
                  <a:srgbClr val="C00000"/>
                </a:solidFill>
              </a:rPr>
              <a:t>Events</a:t>
            </a:r>
            <a:endParaRPr lang="en-US" sz="1100" b="1" dirty="0">
              <a:solidFill>
                <a:srgbClr val="C00000"/>
              </a:solidFill>
            </a:endParaRPr>
          </a:p>
          <a:p>
            <a:r>
              <a:rPr lang="en-US" sz="1100" dirty="0"/>
              <a:t>GIS Bridge Scour and Flood Analysis in Genesee County, MI– chosen because of mix of highest number of bridges at risk of scour and high population density</a:t>
            </a:r>
            <a:endParaRPr lang="en-US" sz="1100" dirty="0">
              <a:solidFill>
                <a:prstClr val="black"/>
              </a:solidFill>
            </a:endParaRPr>
          </a:p>
        </p:txBody>
      </p:sp>
      <p:pic>
        <p:nvPicPr>
          <p:cNvPr id="24" name="Picture 49" descr="C:\Users\sakuu\Documents\Ballmer MGX 2011\Tile Icons\Promote Ad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6284651" y="3612779"/>
            <a:ext cx="395361" cy="463988"/>
          </a:xfrm>
          <a:prstGeom prst="rect">
            <a:avLst/>
          </a:prstGeom>
          <a:noFill/>
          <a:extLst>
            <a:ext uri="{909E8E84-426E-40DD-AFC4-6F175D3DCCD1}">
              <a14:hiddenFill xmlns:a14="http://schemas.microsoft.com/office/drawing/2010/main">
                <a:solidFill>
                  <a:srgbClr val="FFFFFF"/>
                </a:solidFill>
              </a14:hiddenFill>
            </a:ext>
          </a:extLst>
        </p:spPr>
      </p:pic>
      <p:sp>
        <p:nvSpPr>
          <p:cNvPr id="25" name="Freeform 9"/>
          <p:cNvSpPr>
            <a:spLocks noEditPoints="1"/>
          </p:cNvSpPr>
          <p:nvPr/>
        </p:nvSpPr>
        <p:spPr bwMode="black">
          <a:xfrm>
            <a:off x="375001" y="4744365"/>
            <a:ext cx="440647" cy="441792"/>
          </a:xfrm>
          <a:custGeom>
            <a:avLst/>
            <a:gdLst>
              <a:gd name="T0" fmla="*/ 204 w 300"/>
              <a:gd name="T1" fmla="*/ 62 h 300"/>
              <a:gd name="T2" fmla="*/ 232 w 300"/>
              <a:gd name="T3" fmla="*/ 76 h 300"/>
              <a:gd name="T4" fmla="*/ 204 w 300"/>
              <a:gd name="T5" fmla="*/ 89 h 300"/>
              <a:gd name="T6" fmla="*/ 174 w 300"/>
              <a:gd name="T7" fmla="*/ 83 h 300"/>
              <a:gd name="T8" fmla="*/ 178 w 300"/>
              <a:gd name="T9" fmla="*/ 49 h 300"/>
              <a:gd name="T10" fmla="*/ 150 w 300"/>
              <a:gd name="T11" fmla="*/ 35 h 300"/>
              <a:gd name="T12" fmla="*/ 178 w 300"/>
              <a:gd name="T13" fmla="*/ 22 h 300"/>
              <a:gd name="T14" fmla="*/ 208 w 300"/>
              <a:gd name="T15" fmla="*/ 28 h 300"/>
              <a:gd name="T16" fmla="*/ 288 w 300"/>
              <a:gd name="T17" fmla="*/ 199 h 300"/>
              <a:gd name="T18" fmla="*/ 266 w 300"/>
              <a:gd name="T19" fmla="*/ 219 h 300"/>
              <a:gd name="T20" fmla="*/ 169 w 300"/>
              <a:gd name="T21" fmla="*/ 242 h 300"/>
              <a:gd name="T22" fmla="*/ 47 w 300"/>
              <a:gd name="T23" fmla="*/ 175 h 300"/>
              <a:gd name="T24" fmla="*/ 130 w 300"/>
              <a:gd name="T25" fmla="*/ 160 h 300"/>
              <a:gd name="T26" fmla="*/ 198 w 300"/>
              <a:gd name="T27" fmla="*/ 158 h 300"/>
              <a:gd name="T28" fmla="*/ 201 w 300"/>
              <a:gd name="T29" fmla="*/ 183 h 300"/>
              <a:gd name="T30" fmla="*/ 144 w 300"/>
              <a:gd name="T31" fmla="*/ 190 h 300"/>
              <a:gd name="T32" fmla="*/ 223 w 300"/>
              <a:gd name="T33" fmla="*/ 207 h 300"/>
              <a:gd name="T34" fmla="*/ 287 w 300"/>
              <a:gd name="T35" fmla="*/ 182 h 300"/>
              <a:gd name="T36" fmla="*/ 34 w 300"/>
              <a:gd name="T37" fmla="*/ 162 h 300"/>
              <a:gd name="T38" fmla="*/ 0 w 300"/>
              <a:gd name="T39" fmla="*/ 228 h 300"/>
              <a:gd name="T40" fmla="*/ 39 w 300"/>
              <a:gd name="T41" fmla="*/ 224 h 300"/>
              <a:gd name="T42" fmla="*/ 34 w 300"/>
              <a:gd name="T43" fmla="*/ 162 h 300"/>
              <a:gd name="T44" fmla="*/ 300 w 300"/>
              <a:gd name="T45" fmla="*/ 294 h 300"/>
              <a:gd name="T46" fmla="*/ 0 w 300"/>
              <a:gd name="T47" fmla="*/ 300 h 300"/>
              <a:gd name="T48" fmla="*/ 270 w 300"/>
              <a:gd name="T49" fmla="*/ 86 h 300"/>
              <a:gd name="T50" fmla="*/ 274 w 300"/>
              <a:gd name="T51" fmla="*/ 68 h 300"/>
              <a:gd name="T52" fmla="*/ 296 w 300"/>
              <a:gd name="T53" fmla="*/ 44 h 300"/>
              <a:gd name="T54" fmla="*/ 290 w 300"/>
              <a:gd name="T55" fmla="*/ 9 h 300"/>
              <a:gd name="T56" fmla="*/ 239 w 300"/>
              <a:gd name="T57" fmla="*/ 8 h 300"/>
              <a:gd name="T58" fmla="*/ 242 w 300"/>
              <a:gd name="T59" fmla="*/ 34 h 300"/>
              <a:gd name="T60" fmla="*/ 264 w 300"/>
              <a:gd name="T61" fmla="*/ 11 h 300"/>
              <a:gd name="T62" fmla="*/ 286 w 300"/>
              <a:gd name="T63" fmla="*/ 31 h 300"/>
              <a:gd name="T64" fmla="*/ 274 w 300"/>
              <a:gd name="T65" fmla="*/ 50 h 300"/>
              <a:gd name="T66" fmla="*/ 259 w 300"/>
              <a:gd name="T67" fmla="*/ 68 h 300"/>
              <a:gd name="T68" fmla="*/ 256 w 300"/>
              <a:gd name="T69" fmla="*/ 86 h 300"/>
              <a:gd name="T70" fmla="*/ 270 w 300"/>
              <a:gd name="T71" fmla="*/ 111 h 300"/>
              <a:gd name="T72" fmla="*/ 256 w 300"/>
              <a:gd name="T73" fmla="*/ 98 h 300"/>
              <a:gd name="T74" fmla="*/ 270 w 300"/>
              <a:gd name="T75" fmla="*/ 111 h 300"/>
              <a:gd name="T76" fmla="*/ 75 w 300"/>
              <a:gd name="T77" fmla="*/ 111 h 300"/>
              <a:gd name="T78" fmla="*/ 98 w 300"/>
              <a:gd name="T79" fmla="*/ 0 h 300"/>
              <a:gd name="T80" fmla="*/ 153 w 300"/>
              <a:gd name="T81" fmla="*/ 111 h 300"/>
              <a:gd name="T82" fmla="*/ 126 w 300"/>
              <a:gd name="T83" fmla="*/ 76 h 300"/>
              <a:gd name="T84" fmla="*/ 123 w 300"/>
              <a:gd name="T85" fmla="*/ 65 h 300"/>
              <a:gd name="T86" fmla="*/ 106 w 300"/>
              <a:gd name="T87" fmla="*/ 13 h 300"/>
              <a:gd name="T88" fmla="*/ 100 w 300"/>
              <a:gd name="T89" fmla="*/ 33 h 300"/>
              <a:gd name="T90" fmla="*/ 123 w 300"/>
              <a:gd name="T91" fmla="*/ 6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0" h="300">
                <a:moveTo>
                  <a:pt x="174" y="83"/>
                </a:moveTo>
                <a:cubicBezTo>
                  <a:pt x="204" y="62"/>
                  <a:pt x="204" y="62"/>
                  <a:pt x="204" y="62"/>
                </a:cubicBezTo>
                <a:cubicBezTo>
                  <a:pt x="204" y="76"/>
                  <a:pt x="204" y="76"/>
                  <a:pt x="204" y="76"/>
                </a:cubicBezTo>
                <a:cubicBezTo>
                  <a:pt x="232" y="76"/>
                  <a:pt x="232" y="76"/>
                  <a:pt x="232" y="76"/>
                </a:cubicBezTo>
                <a:cubicBezTo>
                  <a:pt x="232" y="89"/>
                  <a:pt x="232" y="89"/>
                  <a:pt x="232" y="89"/>
                </a:cubicBezTo>
                <a:cubicBezTo>
                  <a:pt x="204" y="89"/>
                  <a:pt x="204" y="89"/>
                  <a:pt x="204" y="89"/>
                </a:cubicBezTo>
                <a:cubicBezTo>
                  <a:pt x="204" y="104"/>
                  <a:pt x="204" y="104"/>
                  <a:pt x="204" y="104"/>
                </a:cubicBezTo>
                <a:lnTo>
                  <a:pt x="174" y="83"/>
                </a:lnTo>
                <a:close/>
                <a:moveTo>
                  <a:pt x="208" y="28"/>
                </a:moveTo>
                <a:cubicBezTo>
                  <a:pt x="178" y="49"/>
                  <a:pt x="178" y="49"/>
                  <a:pt x="178" y="49"/>
                </a:cubicBezTo>
                <a:cubicBezTo>
                  <a:pt x="178" y="35"/>
                  <a:pt x="178" y="35"/>
                  <a:pt x="178" y="35"/>
                </a:cubicBezTo>
                <a:cubicBezTo>
                  <a:pt x="150" y="35"/>
                  <a:pt x="150" y="35"/>
                  <a:pt x="150" y="35"/>
                </a:cubicBezTo>
                <a:cubicBezTo>
                  <a:pt x="150" y="22"/>
                  <a:pt x="150" y="22"/>
                  <a:pt x="150" y="22"/>
                </a:cubicBezTo>
                <a:cubicBezTo>
                  <a:pt x="178" y="22"/>
                  <a:pt x="178" y="22"/>
                  <a:pt x="178" y="22"/>
                </a:cubicBezTo>
                <a:cubicBezTo>
                  <a:pt x="178" y="7"/>
                  <a:pt x="178" y="7"/>
                  <a:pt x="178" y="7"/>
                </a:cubicBezTo>
                <a:lnTo>
                  <a:pt x="208" y="28"/>
                </a:lnTo>
                <a:close/>
                <a:moveTo>
                  <a:pt x="300" y="190"/>
                </a:moveTo>
                <a:cubicBezTo>
                  <a:pt x="300" y="190"/>
                  <a:pt x="299" y="191"/>
                  <a:pt x="288" y="199"/>
                </a:cubicBezTo>
                <a:cubicBezTo>
                  <a:pt x="288" y="199"/>
                  <a:pt x="286" y="203"/>
                  <a:pt x="285" y="203"/>
                </a:cubicBezTo>
                <a:cubicBezTo>
                  <a:pt x="280" y="207"/>
                  <a:pt x="275" y="212"/>
                  <a:pt x="266" y="219"/>
                </a:cubicBezTo>
                <a:cubicBezTo>
                  <a:pt x="257" y="219"/>
                  <a:pt x="238" y="228"/>
                  <a:pt x="229" y="233"/>
                </a:cubicBezTo>
                <a:cubicBezTo>
                  <a:pt x="212" y="233"/>
                  <a:pt x="187" y="237"/>
                  <a:pt x="169" y="242"/>
                </a:cubicBezTo>
                <a:cubicBezTo>
                  <a:pt x="143" y="237"/>
                  <a:pt x="140" y="244"/>
                  <a:pt x="47" y="220"/>
                </a:cubicBezTo>
                <a:cubicBezTo>
                  <a:pt x="47" y="220"/>
                  <a:pt x="47" y="183"/>
                  <a:pt x="47" y="175"/>
                </a:cubicBezTo>
                <a:cubicBezTo>
                  <a:pt x="64" y="170"/>
                  <a:pt x="69" y="160"/>
                  <a:pt x="89" y="157"/>
                </a:cubicBezTo>
                <a:cubicBezTo>
                  <a:pt x="103" y="155"/>
                  <a:pt x="116" y="156"/>
                  <a:pt x="130" y="160"/>
                </a:cubicBezTo>
                <a:cubicBezTo>
                  <a:pt x="139" y="163"/>
                  <a:pt x="148" y="164"/>
                  <a:pt x="163" y="163"/>
                </a:cubicBezTo>
                <a:cubicBezTo>
                  <a:pt x="176" y="162"/>
                  <a:pt x="181" y="158"/>
                  <a:pt x="198" y="158"/>
                </a:cubicBezTo>
                <a:cubicBezTo>
                  <a:pt x="209" y="158"/>
                  <a:pt x="220" y="165"/>
                  <a:pt x="219" y="171"/>
                </a:cubicBezTo>
                <a:cubicBezTo>
                  <a:pt x="219" y="177"/>
                  <a:pt x="208" y="183"/>
                  <a:pt x="201" y="183"/>
                </a:cubicBezTo>
                <a:cubicBezTo>
                  <a:pt x="185" y="184"/>
                  <a:pt x="189" y="183"/>
                  <a:pt x="174" y="183"/>
                </a:cubicBezTo>
                <a:cubicBezTo>
                  <a:pt x="156" y="182"/>
                  <a:pt x="155" y="186"/>
                  <a:pt x="144" y="190"/>
                </a:cubicBezTo>
                <a:cubicBezTo>
                  <a:pt x="155" y="194"/>
                  <a:pt x="162" y="198"/>
                  <a:pt x="177" y="206"/>
                </a:cubicBezTo>
                <a:cubicBezTo>
                  <a:pt x="193" y="204"/>
                  <a:pt x="209" y="206"/>
                  <a:pt x="223" y="207"/>
                </a:cubicBezTo>
                <a:cubicBezTo>
                  <a:pt x="235" y="204"/>
                  <a:pt x="241" y="199"/>
                  <a:pt x="255" y="198"/>
                </a:cubicBezTo>
                <a:cubicBezTo>
                  <a:pt x="264" y="191"/>
                  <a:pt x="276" y="180"/>
                  <a:pt x="287" y="182"/>
                </a:cubicBezTo>
                <a:cubicBezTo>
                  <a:pt x="293" y="183"/>
                  <a:pt x="300" y="190"/>
                  <a:pt x="300" y="190"/>
                </a:cubicBezTo>
                <a:close/>
                <a:moveTo>
                  <a:pt x="34" y="162"/>
                </a:moveTo>
                <a:cubicBezTo>
                  <a:pt x="0" y="162"/>
                  <a:pt x="0" y="162"/>
                  <a:pt x="0" y="162"/>
                </a:cubicBezTo>
                <a:cubicBezTo>
                  <a:pt x="0" y="228"/>
                  <a:pt x="0" y="228"/>
                  <a:pt x="0" y="228"/>
                </a:cubicBezTo>
                <a:cubicBezTo>
                  <a:pt x="34" y="228"/>
                  <a:pt x="34" y="228"/>
                  <a:pt x="34" y="228"/>
                </a:cubicBezTo>
                <a:cubicBezTo>
                  <a:pt x="37" y="228"/>
                  <a:pt x="39" y="226"/>
                  <a:pt x="39" y="224"/>
                </a:cubicBezTo>
                <a:cubicBezTo>
                  <a:pt x="39" y="166"/>
                  <a:pt x="39" y="166"/>
                  <a:pt x="39" y="166"/>
                </a:cubicBezTo>
                <a:cubicBezTo>
                  <a:pt x="39" y="164"/>
                  <a:pt x="37" y="162"/>
                  <a:pt x="34" y="162"/>
                </a:cubicBezTo>
                <a:close/>
                <a:moveTo>
                  <a:pt x="300" y="300"/>
                </a:moveTo>
                <a:cubicBezTo>
                  <a:pt x="300" y="294"/>
                  <a:pt x="300" y="294"/>
                  <a:pt x="300" y="294"/>
                </a:cubicBezTo>
                <a:cubicBezTo>
                  <a:pt x="0" y="294"/>
                  <a:pt x="0" y="294"/>
                  <a:pt x="0" y="294"/>
                </a:cubicBezTo>
                <a:cubicBezTo>
                  <a:pt x="0" y="300"/>
                  <a:pt x="0" y="300"/>
                  <a:pt x="0" y="300"/>
                </a:cubicBezTo>
                <a:cubicBezTo>
                  <a:pt x="300" y="300"/>
                  <a:pt x="300" y="300"/>
                  <a:pt x="300" y="300"/>
                </a:cubicBezTo>
                <a:close/>
                <a:moveTo>
                  <a:pt x="270" y="86"/>
                </a:moveTo>
                <a:cubicBezTo>
                  <a:pt x="270" y="81"/>
                  <a:pt x="270" y="77"/>
                  <a:pt x="271" y="74"/>
                </a:cubicBezTo>
                <a:cubicBezTo>
                  <a:pt x="272" y="72"/>
                  <a:pt x="273" y="70"/>
                  <a:pt x="274" y="68"/>
                </a:cubicBezTo>
                <a:cubicBezTo>
                  <a:pt x="275" y="66"/>
                  <a:pt x="278" y="63"/>
                  <a:pt x="283" y="59"/>
                </a:cubicBezTo>
                <a:cubicBezTo>
                  <a:pt x="289" y="53"/>
                  <a:pt x="294" y="48"/>
                  <a:pt x="296" y="44"/>
                </a:cubicBezTo>
                <a:cubicBezTo>
                  <a:pt x="299" y="40"/>
                  <a:pt x="300" y="35"/>
                  <a:pt x="300" y="31"/>
                </a:cubicBezTo>
                <a:cubicBezTo>
                  <a:pt x="300" y="22"/>
                  <a:pt x="296" y="15"/>
                  <a:pt x="290" y="9"/>
                </a:cubicBezTo>
                <a:cubicBezTo>
                  <a:pt x="283" y="3"/>
                  <a:pt x="275" y="0"/>
                  <a:pt x="264" y="0"/>
                </a:cubicBezTo>
                <a:cubicBezTo>
                  <a:pt x="253" y="0"/>
                  <a:pt x="245" y="3"/>
                  <a:pt x="239" y="8"/>
                </a:cubicBezTo>
                <a:cubicBezTo>
                  <a:pt x="231" y="15"/>
                  <a:pt x="228" y="24"/>
                  <a:pt x="228" y="34"/>
                </a:cubicBezTo>
                <a:cubicBezTo>
                  <a:pt x="242" y="34"/>
                  <a:pt x="242" y="34"/>
                  <a:pt x="242" y="34"/>
                </a:cubicBezTo>
                <a:cubicBezTo>
                  <a:pt x="243" y="26"/>
                  <a:pt x="243" y="21"/>
                  <a:pt x="249" y="17"/>
                </a:cubicBezTo>
                <a:cubicBezTo>
                  <a:pt x="253" y="13"/>
                  <a:pt x="258" y="11"/>
                  <a:pt x="264" y="11"/>
                </a:cubicBezTo>
                <a:cubicBezTo>
                  <a:pt x="270" y="11"/>
                  <a:pt x="277" y="13"/>
                  <a:pt x="281" y="17"/>
                </a:cubicBezTo>
                <a:cubicBezTo>
                  <a:pt x="285" y="21"/>
                  <a:pt x="286" y="25"/>
                  <a:pt x="286" y="31"/>
                </a:cubicBezTo>
                <a:cubicBezTo>
                  <a:pt x="286" y="34"/>
                  <a:pt x="285" y="37"/>
                  <a:pt x="283" y="40"/>
                </a:cubicBezTo>
                <a:cubicBezTo>
                  <a:pt x="282" y="42"/>
                  <a:pt x="279" y="46"/>
                  <a:pt x="274" y="50"/>
                </a:cubicBezTo>
                <a:cubicBezTo>
                  <a:pt x="269" y="54"/>
                  <a:pt x="266" y="57"/>
                  <a:pt x="264" y="59"/>
                </a:cubicBezTo>
                <a:cubicBezTo>
                  <a:pt x="262" y="62"/>
                  <a:pt x="260" y="65"/>
                  <a:pt x="259" y="68"/>
                </a:cubicBezTo>
                <a:cubicBezTo>
                  <a:pt x="257" y="72"/>
                  <a:pt x="256" y="77"/>
                  <a:pt x="256" y="82"/>
                </a:cubicBezTo>
                <a:cubicBezTo>
                  <a:pt x="256" y="83"/>
                  <a:pt x="256" y="85"/>
                  <a:pt x="256" y="86"/>
                </a:cubicBezTo>
                <a:lnTo>
                  <a:pt x="270" y="86"/>
                </a:lnTo>
                <a:close/>
                <a:moveTo>
                  <a:pt x="270" y="111"/>
                </a:moveTo>
                <a:cubicBezTo>
                  <a:pt x="270" y="98"/>
                  <a:pt x="270" y="98"/>
                  <a:pt x="270" y="98"/>
                </a:cubicBezTo>
                <a:cubicBezTo>
                  <a:pt x="256" y="98"/>
                  <a:pt x="256" y="98"/>
                  <a:pt x="256" y="98"/>
                </a:cubicBezTo>
                <a:cubicBezTo>
                  <a:pt x="256" y="111"/>
                  <a:pt x="256" y="111"/>
                  <a:pt x="256" y="111"/>
                </a:cubicBezTo>
                <a:lnTo>
                  <a:pt x="270" y="111"/>
                </a:lnTo>
                <a:close/>
                <a:moveTo>
                  <a:pt x="86" y="76"/>
                </a:moveTo>
                <a:cubicBezTo>
                  <a:pt x="75" y="111"/>
                  <a:pt x="75" y="111"/>
                  <a:pt x="75" y="111"/>
                </a:cubicBezTo>
                <a:cubicBezTo>
                  <a:pt x="60" y="111"/>
                  <a:pt x="60" y="111"/>
                  <a:pt x="60" y="111"/>
                </a:cubicBezTo>
                <a:cubicBezTo>
                  <a:pt x="98" y="0"/>
                  <a:pt x="98" y="0"/>
                  <a:pt x="98" y="0"/>
                </a:cubicBezTo>
                <a:cubicBezTo>
                  <a:pt x="115" y="0"/>
                  <a:pt x="115" y="0"/>
                  <a:pt x="115" y="0"/>
                </a:cubicBezTo>
                <a:cubicBezTo>
                  <a:pt x="153" y="111"/>
                  <a:pt x="153" y="111"/>
                  <a:pt x="153" y="111"/>
                </a:cubicBezTo>
                <a:cubicBezTo>
                  <a:pt x="138" y="111"/>
                  <a:pt x="138" y="111"/>
                  <a:pt x="138" y="111"/>
                </a:cubicBezTo>
                <a:cubicBezTo>
                  <a:pt x="126" y="76"/>
                  <a:pt x="126" y="76"/>
                  <a:pt x="126" y="76"/>
                </a:cubicBezTo>
                <a:lnTo>
                  <a:pt x="86" y="76"/>
                </a:lnTo>
                <a:close/>
                <a:moveTo>
                  <a:pt x="123" y="65"/>
                </a:moveTo>
                <a:cubicBezTo>
                  <a:pt x="112" y="33"/>
                  <a:pt x="112" y="33"/>
                  <a:pt x="112" y="33"/>
                </a:cubicBezTo>
                <a:cubicBezTo>
                  <a:pt x="109" y="26"/>
                  <a:pt x="108" y="19"/>
                  <a:pt x="106" y="13"/>
                </a:cubicBezTo>
                <a:cubicBezTo>
                  <a:pt x="106" y="13"/>
                  <a:pt x="106" y="13"/>
                  <a:pt x="106" y="13"/>
                </a:cubicBezTo>
                <a:cubicBezTo>
                  <a:pt x="104" y="19"/>
                  <a:pt x="102" y="26"/>
                  <a:pt x="100" y="33"/>
                </a:cubicBezTo>
                <a:cubicBezTo>
                  <a:pt x="89" y="65"/>
                  <a:pt x="89" y="65"/>
                  <a:pt x="89" y="65"/>
                </a:cubicBezTo>
                <a:lnTo>
                  <a:pt x="123" y="65"/>
                </a:lnTo>
                <a:close/>
              </a:path>
            </a:pathLst>
          </a:custGeom>
          <a:solidFill>
            <a:srgbClr val="FFFFFF"/>
          </a:solidFill>
          <a:ln>
            <a:noFill/>
          </a:ln>
        </p:spPr>
        <p:txBody>
          <a:bodyPr vert="horz" wrap="square" lIns="61729" tIns="30865" rIns="61729" bIns="30865" numCol="1" anchor="t" anchorCtr="0" compatLnSpc="1">
            <a:prstTxWarp prst="textNoShape">
              <a:avLst/>
            </a:prstTxWarp>
          </a:bodyPr>
          <a:lstStyle/>
          <a:p>
            <a:endParaRPr lang="en-US" sz="1200">
              <a:solidFill>
                <a:prstClr val="black"/>
              </a:solidFill>
            </a:endParaRPr>
          </a:p>
        </p:txBody>
      </p:sp>
      <p:grpSp>
        <p:nvGrpSpPr>
          <p:cNvPr id="26" name="Group 25"/>
          <p:cNvGrpSpPr/>
          <p:nvPr/>
        </p:nvGrpSpPr>
        <p:grpSpPr bwMode="black">
          <a:xfrm>
            <a:off x="6274266" y="6178979"/>
            <a:ext cx="550818" cy="407746"/>
            <a:chOff x="5157332" y="225425"/>
            <a:chExt cx="1527631" cy="1131132"/>
          </a:xfrm>
          <a:solidFill>
            <a:srgbClr val="FFFFFF"/>
          </a:solidFill>
        </p:grpSpPr>
        <p:sp>
          <p:nvSpPr>
            <p:cNvPr id="27" name="Freeform 86"/>
            <p:cNvSpPr>
              <a:spLocks noEditPoints="1"/>
            </p:cNvSpPr>
            <p:nvPr/>
          </p:nvSpPr>
          <p:spPr bwMode="black">
            <a:xfrm>
              <a:off x="5157332" y="254831"/>
              <a:ext cx="1095376" cy="1101726"/>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a:solidFill>
                  <a:prstClr val="black"/>
                </a:solidFill>
              </a:endParaRPr>
            </a:p>
          </p:txBody>
        </p:sp>
        <p:sp>
          <p:nvSpPr>
            <p:cNvPr id="28" name="Oval 87"/>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a:solidFill>
                  <a:prstClr val="black"/>
                </a:solidFill>
              </a:endParaRPr>
            </a:p>
          </p:txBody>
        </p:sp>
        <p:sp>
          <p:nvSpPr>
            <p:cNvPr id="29" name="Freeform 88"/>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a:solidFill>
                  <a:prstClr val="black"/>
                </a:solidFill>
              </a:endParaRPr>
            </a:p>
          </p:txBody>
        </p:sp>
      </p:grpSp>
      <p:grpSp>
        <p:nvGrpSpPr>
          <p:cNvPr id="30" name="Group 29"/>
          <p:cNvGrpSpPr/>
          <p:nvPr/>
        </p:nvGrpSpPr>
        <p:grpSpPr bwMode="black">
          <a:xfrm>
            <a:off x="6407140" y="4439306"/>
            <a:ext cx="269330" cy="543976"/>
            <a:chOff x="2593975" y="2552700"/>
            <a:chExt cx="469901" cy="949325"/>
          </a:xfrm>
        </p:grpSpPr>
        <p:sp>
          <p:nvSpPr>
            <p:cNvPr id="31" name="Freeform 17"/>
            <p:cNvSpPr>
              <a:spLocks noEditPoints="1"/>
            </p:cNvSpPr>
            <p:nvPr/>
          </p:nvSpPr>
          <p:spPr bwMode="black">
            <a:xfrm>
              <a:off x="2593975" y="2835275"/>
              <a:ext cx="338138" cy="666750"/>
            </a:xfrm>
            <a:custGeom>
              <a:avLst/>
              <a:gdLst>
                <a:gd name="T0" fmla="*/ 580 w 1160"/>
                <a:gd name="T1" fmla="*/ 540 h 2287"/>
                <a:gd name="T2" fmla="*/ 731 w 1160"/>
                <a:gd name="T3" fmla="*/ 389 h 2287"/>
                <a:gd name="T4" fmla="*/ 580 w 1160"/>
                <a:gd name="T5" fmla="*/ 237 h 2287"/>
                <a:gd name="T6" fmla="*/ 428 w 1160"/>
                <a:gd name="T7" fmla="*/ 389 h 2287"/>
                <a:gd name="T8" fmla="*/ 580 w 1160"/>
                <a:gd name="T9" fmla="*/ 540 h 2287"/>
                <a:gd name="T10" fmla="*/ 1109 w 1160"/>
                <a:gd name="T11" fmla="*/ 22 h 2287"/>
                <a:gd name="T12" fmla="*/ 1000 w 1160"/>
                <a:gd name="T13" fmla="*/ 51 h 2287"/>
                <a:gd name="T14" fmla="*/ 691 w 1160"/>
                <a:gd name="T15" fmla="*/ 587 h 2287"/>
                <a:gd name="T16" fmla="*/ 469 w 1160"/>
                <a:gd name="T17" fmla="*/ 587 h 2287"/>
                <a:gd name="T18" fmla="*/ 159 w 1160"/>
                <a:gd name="T19" fmla="*/ 51 h 2287"/>
                <a:gd name="T20" fmla="*/ 51 w 1160"/>
                <a:gd name="T21" fmla="*/ 22 h 2287"/>
                <a:gd name="T22" fmla="*/ 22 w 1160"/>
                <a:gd name="T23" fmla="*/ 131 h 2287"/>
                <a:gd name="T24" fmla="*/ 377 w 1160"/>
                <a:gd name="T25" fmla="*/ 745 h 2287"/>
                <a:gd name="T26" fmla="*/ 377 w 1160"/>
                <a:gd name="T27" fmla="*/ 2194 h 2287"/>
                <a:gd name="T28" fmla="*/ 470 w 1160"/>
                <a:gd name="T29" fmla="*/ 2287 h 2287"/>
                <a:gd name="T30" fmla="*/ 562 w 1160"/>
                <a:gd name="T31" fmla="*/ 2194 h 2287"/>
                <a:gd name="T32" fmla="*/ 562 w 1160"/>
                <a:gd name="T33" fmla="*/ 1423 h 2287"/>
                <a:gd name="T34" fmla="*/ 598 w 1160"/>
                <a:gd name="T35" fmla="*/ 1423 h 2287"/>
                <a:gd name="T36" fmla="*/ 598 w 1160"/>
                <a:gd name="T37" fmla="*/ 2194 h 2287"/>
                <a:gd name="T38" fmla="*/ 690 w 1160"/>
                <a:gd name="T39" fmla="*/ 2287 h 2287"/>
                <a:gd name="T40" fmla="*/ 783 w 1160"/>
                <a:gd name="T41" fmla="*/ 2194 h 2287"/>
                <a:gd name="T42" fmla="*/ 783 w 1160"/>
                <a:gd name="T43" fmla="*/ 745 h 2287"/>
                <a:gd name="T44" fmla="*/ 1138 w 1160"/>
                <a:gd name="T45" fmla="*/ 131 h 2287"/>
                <a:gd name="T46" fmla="*/ 1109 w 1160"/>
                <a:gd name="T47" fmla="*/ 22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60" h="2287">
                  <a:moveTo>
                    <a:pt x="580" y="540"/>
                  </a:moveTo>
                  <a:cubicBezTo>
                    <a:pt x="664" y="540"/>
                    <a:pt x="731" y="473"/>
                    <a:pt x="731" y="389"/>
                  </a:cubicBezTo>
                  <a:cubicBezTo>
                    <a:pt x="731" y="305"/>
                    <a:pt x="664" y="237"/>
                    <a:pt x="580" y="237"/>
                  </a:cubicBezTo>
                  <a:cubicBezTo>
                    <a:pt x="496" y="237"/>
                    <a:pt x="428" y="305"/>
                    <a:pt x="428" y="389"/>
                  </a:cubicBezTo>
                  <a:cubicBezTo>
                    <a:pt x="428" y="473"/>
                    <a:pt x="496" y="540"/>
                    <a:pt x="580" y="540"/>
                  </a:cubicBezTo>
                  <a:close/>
                  <a:moveTo>
                    <a:pt x="1109" y="22"/>
                  </a:moveTo>
                  <a:cubicBezTo>
                    <a:pt x="1071" y="0"/>
                    <a:pt x="1022" y="13"/>
                    <a:pt x="1000" y="51"/>
                  </a:cubicBezTo>
                  <a:cubicBezTo>
                    <a:pt x="691" y="587"/>
                    <a:pt x="691" y="587"/>
                    <a:pt x="691" y="587"/>
                  </a:cubicBezTo>
                  <a:cubicBezTo>
                    <a:pt x="469" y="587"/>
                    <a:pt x="469" y="587"/>
                    <a:pt x="469" y="587"/>
                  </a:cubicBezTo>
                  <a:cubicBezTo>
                    <a:pt x="159" y="51"/>
                    <a:pt x="159" y="51"/>
                    <a:pt x="159" y="51"/>
                  </a:cubicBezTo>
                  <a:cubicBezTo>
                    <a:pt x="137" y="13"/>
                    <a:pt x="89" y="0"/>
                    <a:pt x="51" y="22"/>
                  </a:cubicBezTo>
                  <a:cubicBezTo>
                    <a:pt x="13" y="44"/>
                    <a:pt x="0" y="93"/>
                    <a:pt x="22" y="131"/>
                  </a:cubicBezTo>
                  <a:cubicBezTo>
                    <a:pt x="377" y="745"/>
                    <a:pt x="377" y="745"/>
                    <a:pt x="377" y="745"/>
                  </a:cubicBezTo>
                  <a:cubicBezTo>
                    <a:pt x="377" y="2194"/>
                    <a:pt x="377" y="2194"/>
                    <a:pt x="377" y="2194"/>
                  </a:cubicBezTo>
                  <a:cubicBezTo>
                    <a:pt x="377" y="2246"/>
                    <a:pt x="418" y="2287"/>
                    <a:pt x="470" y="2287"/>
                  </a:cubicBezTo>
                  <a:cubicBezTo>
                    <a:pt x="521" y="2287"/>
                    <a:pt x="562" y="2246"/>
                    <a:pt x="562" y="2194"/>
                  </a:cubicBezTo>
                  <a:cubicBezTo>
                    <a:pt x="562" y="1423"/>
                    <a:pt x="562" y="1423"/>
                    <a:pt x="562" y="1423"/>
                  </a:cubicBezTo>
                  <a:cubicBezTo>
                    <a:pt x="598" y="1423"/>
                    <a:pt x="598" y="1423"/>
                    <a:pt x="598" y="1423"/>
                  </a:cubicBezTo>
                  <a:cubicBezTo>
                    <a:pt x="598" y="2194"/>
                    <a:pt x="598" y="2194"/>
                    <a:pt x="598" y="2194"/>
                  </a:cubicBezTo>
                  <a:cubicBezTo>
                    <a:pt x="598" y="2246"/>
                    <a:pt x="639" y="2287"/>
                    <a:pt x="690" y="2287"/>
                  </a:cubicBezTo>
                  <a:cubicBezTo>
                    <a:pt x="742" y="2287"/>
                    <a:pt x="783" y="2246"/>
                    <a:pt x="783" y="2194"/>
                  </a:cubicBezTo>
                  <a:cubicBezTo>
                    <a:pt x="783" y="745"/>
                    <a:pt x="783" y="745"/>
                    <a:pt x="783" y="745"/>
                  </a:cubicBezTo>
                  <a:cubicBezTo>
                    <a:pt x="1138" y="131"/>
                    <a:pt x="1138" y="131"/>
                    <a:pt x="1138" y="131"/>
                  </a:cubicBezTo>
                  <a:cubicBezTo>
                    <a:pt x="1160" y="93"/>
                    <a:pt x="1147" y="44"/>
                    <a:pt x="1109"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a:solidFill>
                  <a:prstClr val="black"/>
                </a:solidFill>
              </a:endParaRPr>
            </a:p>
          </p:txBody>
        </p:sp>
        <p:sp>
          <p:nvSpPr>
            <p:cNvPr id="32" name="Freeform 18"/>
            <p:cNvSpPr>
              <a:spLocks noEditPoints="1"/>
            </p:cNvSpPr>
            <p:nvPr/>
          </p:nvSpPr>
          <p:spPr bwMode="black">
            <a:xfrm>
              <a:off x="2649538" y="2552700"/>
              <a:ext cx="414338" cy="325438"/>
            </a:xfrm>
            <a:custGeom>
              <a:avLst/>
              <a:gdLst>
                <a:gd name="T0" fmla="*/ 1304 w 1423"/>
                <a:gd name="T1" fmla="*/ 301 h 1114"/>
                <a:gd name="T2" fmla="*/ 1302 w 1423"/>
                <a:gd name="T3" fmla="*/ 297 h 1114"/>
                <a:gd name="T4" fmla="*/ 719 w 1423"/>
                <a:gd name="T5" fmla="*/ 113 h 1114"/>
                <a:gd name="T6" fmla="*/ 496 w 1423"/>
                <a:gd name="T7" fmla="*/ 416 h 1114"/>
                <a:gd name="T8" fmla="*/ 441 w 1423"/>
                <a:gd name="T9" fmla="*/ 482 h 1114"/>
                <a:gd name="T10" fmla="*/ 375 w 1423"/>
                <a:gd name="T11" fmla="*/ 536 h 1114"/>
                <a:gd name="T12" fmla="*/ 290 w 1423"/>
                <a:gd name="T13" fmla="*/ 648 h 1114"/>
                <a:gd name="T14" fmla="*/ 470 w 1423"/>
                <a:gd name="T15" fmla="*/ 973 h 1114"/>
                <a:gd name="T16" fmla="*/ 610 w 1423"/>
                <a:gd name="T17" fmla="*/ 960 h 1114"/>
                <a:gd name="T18" fmla="*/ 775 w 1423"/>
                <a:gd name="T19" fmla="*/ 921 h 1114"/>
                <a:gd name="T20" fmla="*/ 932 w 1423"/>
                <a:gd name="T21" fmla="*/ 927 h 1114"/>
                <a:gd name="T22" fmla="*/ 1151 w 1423"/>
                <a:gd name="T23" fmla="*/ 893 h 1114"/>
                <a:gd name="T24" fmla="*/ 1304 w 1423"/>
                <a:gd name="T25" fmla="*/ 301 h 1114"/>
                <a:gd name="T26" fmla="*/ 1024 w 1423"/>
                <a:gd name="T27" fmla="*/ 311 h 1114"/>
                <a:gd name="T28" fmla="*/ 1024 w 1423"/>
                <a:gd name="T29" fmla="*/ 311 h 1114"/>
                <a:gd name="T30" fmla="*/ 873 w 1423"/>
                <a:gd name="T31" fmla="*/ 299 h 1114"/>
                <a:gd name="T32" fmla="*/ 873 w 1423"/>
                <a:gd name="T33" fmla="*/ 299 h 1114"/>
                <a:gd name="T34" fmla="*/ 799 w 1423"/>
                <a:gd name="T35" fmla="*/ 278 h 1114"/>
                <a:gd name="T36" fmla="*/ 821 w 1423"/>
                <a:gd name="T37" fmla="*/ 203 h 1114"/>
                <a:gd name="T38" fmla="*/ 828 w 1423"/>
                <a:gd name="T39" fmla="*/ 200 h 1114"/>
                <a:gd name="T40" fmla="*/ 1101 w 1423"/>
                <a:gd name="T41" fmla="*/ 234 h 1114"/>
                <a:gd name="T42" fmla="*/ 1108 w 1423"/>
                <a:gd name="T43" fmla="*/ 244 h 1114"/>
                <a:gd name="T44" fmla="*/ 1087 w 1423"/>
                <a:gd name="T45" fmla="*/ 318 h 1114"/>
                <a:gd name="T46" fmla="*/ 1024 w 1423"/>
                <a:gd name="T47" fmla="*/ 311 h 1114"/>
                <a:gd name="T48" fmla="*/ 14 w 1423"/>
                <a:gd name="T49" fmla="*/ 967 h 1114"/>
                <a:gd name="T50" fmla="*/ 53 w 1423"/>
                <a:gd name="T51" fmla="*/ 1037 h 1114"/>
                <a:gd name="T52" fmla="*/ 115 w 1423"/>
                <a:gd name="T53" fmla="*/ 1064 h 1114"/>
                <a:gd name="T54" fmla="*/ 24 w 1423"/>
                <a:gd name="T55" fmla="*/ 900 h 1114"/>
                <a:gd name="T56" fmla="*/ 14 w 1423"/>
                <a:gd name="T57" fmla="*/ 967 h 1114"/>
                <a:gd name="T58" fmla="*/ 400 w 1423"/>
                <a:gd name="T59" fmla="*/ 959 h 1114"/>
                <a:gd name="T60" fmla="*/ 265 w 1423"/>
                <a:gd name="T61" fmla="*/ 714 h 1114"/>
                <a:gd name="T62" fmla="*/ 190 w 1423"/>
                <a:gd name="T63" fmla="*/ 686 h 1114"/>
                <a:gd name="T64" fmla="*/ 175 w 1423"/>
                <a:gd name="T65" fmla="*/ 764 h 1114"/>
                <a:gd name="T66" fmla="*/ 310 w 1423"/>
                <a:gd name="T67" fmla="*/ 1008 h 1114"/>
                <a:gd name="T68" fmla="*/ 385 w 1423"/>
                <a:gd name="T69" fmla="*/ 1037 h 1114"/>
                <a:gd name="T70" fmla="*/ 400 w 1423"/>
                <a:gd name="T71" fmla="*/ 959 h 1114"/>
                <a:gd name="T72" fmla="*/ 266 w 1423"/>
                <a:gd name="T73" fmla="*/ 1026 h 1114"/>
                <a:gd name="T74" fmla="*/ 136 w 1423"/>
                <a:gd name="T75" fmla="*/ 792 h 1114"/>
                <a:gd name="T76" fmla="*/ 65 w 1423"/>
                <a:gd name="T77" fmla="*/ 764 h 1114"/>
                <a:gd name="T78" fmla="*/ 50 w 1423"/>
                <a:gd name="T79" fmla="*/ 840 h 1114"/>
                <a:gd name="T80" fmla="*/ 180 w 1423"/>
                <a:gd name="T81" fmla="*/ 1074 h 1114"/>
                <a:gd name="T82" fmla="*/ 251 w 1423"/>
                <a:gd name="T83" fmla="*/ 1101 h 1114"/>
                <a:gd name="T84" fmla="*/ 266 w 1423"/>
                <a:gd name="T85" fmla="*/ 1026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3" h="1114">
                  <a:moveTo>
                    <a:pt x="1304" y="301"/>
                  </a:moveTo>
                  <a:cubicBezTo>
                    <a:pt x="1303" y="298"/>
                    <a:pt x="1304" y="300"/>
                    <a:pt x="1302" y="297"/>
                  </a:cubicBezTo>
                  <a:cubicBezTo>
                    <a:pt x="1184" y="83"/>
                    <a:pt x="922" y="0"/>
                    <a:pt x="719" y="113"/>
                  </a:cubicBezTo>
                  <a:cubicBezTo>
                    <a:pt x="602" y="177"/>
                    <a:pt x="570" y="311"/>
                    <a:pt x="496" y="416"/>
                  </a:cubicBezTo>
                  <a:cubicBezTo>
                    <a:pt x="476" y="444"/>
                    <a:pt x="458" y="465"/>
                    <a:pt x="441" y="482"/>
                  </a:cubicBezTo>
                  <a:cubicBezTo>
                    <a:pt x="418" y="504"/>
                    <a:pt x="397" y="520"/>
                    <a:pt x="375" y="536"/>
                  </a:cubicBezTo>
                  <a:cubicBezTo>
                    <a:pt x="334" y="566"/>
                    <a:pt x="296" y="593"/>
                    <a:pt x="290" y="648"/>
                  </a:cubicBezTo>
                  <a:cubicBezTo>
                    <a:pt x="470" y="973"/>
                    <a:pt x="470" y="973"/>
                    <a:pt x="470" y="973"/>
                  </a:cubicBezTo>
                  <a:cubicBezTo>
                    <a:pt x="519" y="997"/>
                    <a:pt x="563" y="978"/>
                    <a:pt x="610" y="960"/>
                  </a:cubicBezTo>
                  <a:cubicBezTo>
                    <a:pt x="654" y="943"/>
                    <a:pt x="697" y="925"/>
                    <a:pt x="775" y="921"/>
                  </a:cubicBezTo>
                  <a:cubicBezTo>
                    <a:pt x="827" y="918"/>
                    <a:pt x="880" y="924"/>
                    <a:pt x="932" y="927"/>
                  </a:cubicBezTo>
                  <a:cubicBezTo>
                    <a:pt x="1008" y="932"/>
                    <a:pt x="1082" y="931"/>
                    <a:pt x="1151" y="893"/>
                  </a:cubicBezTo>
                  <a:cubicBezTo>
                    <a:pt x="1354" y="780"/>
                    <a:pt x="1423" y="515"/>
                    <a:pt x="1304" y="301"/>
                  </a:cubicBezTo>
                  <a:close/>
                  <a:moveTo>
                    <a:pt x="1024" y="311"/>
                  </a:moveTo>
                  <a:cubicBezTo>
                    <a:pt x="1024" y="311"/>
                    <a:pt x="1024" y="311"/>
                    <a:pt x="1024" y="311"/>
                  </a:cubicBezTo>
                  <a:cubicBezTo>
                    <a:pt x="983" y="270"/>
                    <a:pt x="917" y="279"/>
                    <a:pt x="873" y="299"/>
                  </a:cubicBezTo>
                  <a:cubicBezTo>
                    <a:pt x="873" y="299"/>
                    <a:pt x="873" y="299"/>
                    <a:pt x="873" y="299"/>
                  </a:cubicBezTo>
                  <a:cubicBezTo>
                    <a:pt x="847" y="313"/>
                    <a:pt x="814" y="304"/>
                    <a:pt x="799" y="278"/>
                  </a:cubicBezTo>
                  <a:cubicBezTo>
                    <a:pt x="785" y="251"/>
                    <a:pt x="794" y="218"/>
                    <a:pt x="821" y="203"/>
                  </a:cubicBezTo>
                  <a:cubicBezTo>
                    <a:pt x="823" y="202"/>
                    <a:pt x="828" y="200"/>
                    <a:pt x="828" y="200"/>
                  </a:cubicBezTo>
                  <a:cubicBezTo>
                    <a:pt x="927" y="155"/>
                    <a:pt x="1035" y="168"/>
                    <a:pt x="1101" y="234"/>
                  </a:cubicBezTo>
                  <a:cubicBezTo>
                    <a:pt x="1101" y="234"/>
                    <a:pt x="1106" y="240"/>
                    <a:pt x="1108" y="244"/>
                  </a:cubicBezTo>
                  <a:cubicBezTo>
                    <a:pt x="1122" y="270"/>
                    <a:pt x="1113" y="303"/>
                    <a:pt x="1087" y="318"/>
                  </a:cubicBezTo>
                  <a:cubicBezTo>
                    <a:pt x="1066" y="329"/>
                    <a:pt x="1041" y="326"/>
                    <a:pt x="1024" y="311"/>
                  </a:cubicBezTo>
                  <a:close/>
                  <a:moveTo>
                    <a:pt x="14" y="967"/>
                  </a:moveTo>
                  <a:cubicBezTo>
                    <a:pt x="53" y="1037"/>
                    <a:pt x="53" y="1037"/>
                    <a:pt x="53" y="1037"/>
                  </a:cubicBezTo>
                  <a:cubicBezTo>
                    <a:pt x="67" y="1062"/>
                    <a:pt x="94" y="1074"/>
                    <a:pt x="115" y="1064"/>
                  </a:cubicBezTo>
                  <a:cubicBezTo>
                    <a:pt x="24" y="900"/>
                    <a:pt x="24" y="900"/>
                    <a:pt x="24" y="900"/>
                  </a:cubicBezTo>
                  <a:cubicBezTo>
                    <a:pt x="5" y="912"/>
                    <a:pt x="0" y="941"/>
                    <a:pt x="14" y="967"/>
                  </a:cubicBezTo>
                  <a:close/>
                  <a:moveTo>
                    <a:pt x="400" y="959"/>
                  </a:moveTo>
                  <a:cubicBezTo>
                    <a:pt x="265" y="714"/>
                    <a:pt x="265" y="714"/>
                    <a:pt x="265" y="714"/>
                  </a:cubicBezTo>
                  <a:cubicBezTo>
                    <a:pt x="248" y="685"/>
                    <a:pt x="215" y="672"/>
                    <a:pt x="190" y="686"/>
                  </a:cubicBezTo>
                  <a:cubicBezTo>
                    <a:pt x="166" y="699"/>
                    <a:pt x="159" y="734"/>
                    <a:pt x="175" y="764"/>
                  </a:cubicBezTo>
                  <a:cubicBezTo>
                    <a:pt x="310" y="1008"/>
                    <a:pt x="310" y="1008"/>
                    <a:pt x="310" y="1008"/>
                  </a:cubicBezTo>
                  <a:cubicBezTo>
                    <a:pt x="327" y="1038"/>
                    <a:pt x="360" y="1051"/>
                    <a:pt x="385" y="1037"/>
                  </a:cubicBezTo>
                  <a:cubicBezTo>
                    <a:pt x="410" y="1023"/>
                    <a:pt x="416" y="988"/>
                    <a:pt x="400" y="959"/>
                  </a:cubicBezTo>
                  <a:close/>
                  <a:moveTo>
                    <a:pt x="266" y="1026"/>
                  </a:moveTo>
                  <a:cubicBezTo>
                    <a:pt x="136" y="792"/>
                    <a:pt x="136" y="792"/>
                    <a:pt x="136" y="792"/>
                  </a:cubicBezTo>
                  <a:cubicBezTo>
                    <a:pt x="121" y="764"/>
                    <a:pt x="89" y="751"/>
                    <a:pt x="65" y="764"/>
                  </a:cubicBezTo>
                  <a:cubicBezTo>
                    <a:pt x="41" y="778"/>
                    <a:pt x="35" y="811"/>
                    <a:pt x="50" y="840"/>
                  </a:cubicBezTo>
                  <a:cubicBezTo>
                    <a:pt x="180" y="1074"/>
                    <a:pt x="180" y="1074"/>
                    <a:pt x="180" y="1074"/>
                  </a:cubicBezTo>
                  <a:cubicBezTo>
                    <a:pt x="196" y="1102"/>
                    <a:pt x="228" y="1114"/>
                    <a:pt x="251" y="1101"/>
                  </a:cubicBezTo>
                  <a:cubicBezTo>
                    <a:pt x="275" y="1088"/>
                    <a:pt x="282" y="1055"/>
                    <a:pt x="266" y="10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a:solidFill>
                  <a:prstClr val="black"/>
                </a:solidFill>
              </a:endParaRPr>
            </a:p>
          </p:txBody>
        </p:sp>
      </p:grpSp>
      <p:pic>
        <p:nvPicPr>
          <p:cNvPr id="33" name="Picture 3" descr="\\MAGNUM\Projects\Microsoft\Cloud Power FY12\Design\ICONS_PNG\Iaas.png"/>
          <p:cNvPicPr>
            <a:picLocks noChangeAspect="1" noChangeArrowheads="1"/>
          </p:cNvPicPr>
          <p:nvPr/>
        </p:nvPicPr>
        <p:blipFill>
          <a:blip r:embed="rId4" cstate="print">
            <a:lum bright="100000"/>
          </a:blip>
          <a:stretch>
            <a:fillRect/>
          </a:stretch>
        </p:blipFill>
        <p:spPr bwMode="auto">
          <a:xfrm>
            <a:off x="283473" y="5579013"/>
            <a:ext cx="623702" cy="623702"/>
          </a:xfrm>
          <a:prstGeom prst="rect">
            <a:avLst/>
          </a:prstGeom>
          <a:noFill/>
        </p:spPr>
      </p:pic>
      <p:pic>
        <p:nvPicPr>
          <p:cNvPr id="34" name="Picture 5" descr="\\MAGNUM\Projects\Microsoft\Cloud Power FY12\Design\ICONS_PNG\Increase.png"/>
          <p:cNvPicPr>
            <a:picLocks noChangeAspect="1" noChangeArrowheads="1"/>
          </p:cNvPicPr>
          <p:nvPr/>
        </p:nvPicPr>
        <p:blipFill>
          <a:blip r:embed="rId5" cstate="print">
            <a:lum bright="100000"/>
          </a:blip>
          <a:srcRect/>
          <a:stretch>
            <a:fillRect/>
          </a:stretch>
        </p:blipFill>
        <p:spPr bwMode="auto">
          <a:xfrm>
            <a:off x="198063" y="3653326"/>
            <a:ext cx="727220" cy="727220"/>
          </a:xfrm>
          <a:prstGeom prst="rect">
            <a:avLst/>
          </a:prstGeom>
          <a:noFill/>
        </p:spPr>
      </p:pic>
      <p:sp>
        <p:nvSpPr>
          <p:cNvPr id="35" name="Freeform 15"/>
          <p:cNvSpPr>
            <a:spLocks noEditPoints="1"/>
          </p:cNvSpPr>
          <p:nvPr/>
        </p:nvSpPr>
        <p:spPr bwMode="black">
          <a:xfrm>
            <a:off x="6313557" y="2897069"/>
            <a:ext cx="371572" cy="371999"/>
          </a:xfrm>
          <a:custGeom>
            <a:avLst/>
            <a:gdLst>
              <a:gd name="T0" fmla="*/ 455 w 708"/>
              <a:gd name="T1" fmla="*/ 121 h 709"/>
              <a:gd name="T2" fmla="*/ 392 w 708"/>
              <a:gd name="T3" fmla="*/ 121 h 709"/>
              <a:gd name="T4" fmla="*/ 392 w 708"/>
              <a:gd name="T5" fmla="*/ 206 h 709"/>
              <a:gd name="T6" fmla="*/ 316 w 708"/>
              <a:gd name="T7" fmla="*/ 206 h 709"/>
              <a:gd name="T8" fmla="*/ 316 w 708"/>
              <a:gd name="T9" fmla="*/ 121 h 709"/>
              <a:gd name="T10" fmla="*/ 250 w 708"/>
              <a:gd name="T11" fmla="*/ 121 h 709"/>
              <a:gd name="T12" fmla="*/ 354 w 708"/>
              <a:gd name="T13" fmla="*/ 0 h 709"/>
              <a:gd name="T14" fmla="*/ 455 w 708"/>
              <a:gd name="T15" fmla="*/ 121 h 709"/>
              <a:gd name="T16" fmla="*/ 205 w 708"/>
              <a:gd name="T17" fmla="*/ 371 h 709"/>
              <a:gd name="T18" fmla="*/ 139 w 708"/>
              <a:gd name="T19" fmla="*/ 371 h 709"/>
              <a:gd name="T20" fmla="*/ 139 w 708"/>
              <a:gd name="T21" fmla="*/ 456 h 709"/>
              <a:gd name="T22" fmla="*/ 63 w 708"/>
              <a:gd name="T23" fmla="*/ 456 h 709"/>
              <a:gd name="T24" fmla="*/ 63 w 708"/>
              <a:gd name="T25" fmla="*/ 371 h 709"/>
              <a:gd name="T26" fmla="*/ 0 w 708"/>
              <a:gd name="T27" fmla="*/ 371 h 709"/>
              <a:gd name="T28" fmla="*/ 101 w 708"/>
              <a:gd name="T29" fmla="*/ 251 h 709"/>
              <a:gd name="T30" fmla="*/ 205 w 708"/>
              <a:gd name="T31" fmla="*/ 371 h 709"/>
              <a:gd name="T32" fmla="*/ 205 w 708"/>
              <a:gd name="T33" fmla="*/ 503 h 709"/>
              <a:gd name="T34" fmla="*/ 0 w 708"/>
              <a:gd name="T35" fmla="*/ 503 h 709"/>
              <a:gd name="T36" fmla="*/ 0 w 708"/>
              <a:gd name="T37" fmla="*/ 709 h 709"/>
              <a:gd name="T38" fmla="*/ 205 w 708"/>
              <a:gd name="T39" fmla="*/ 709 h 709"/>
              <a:gd name="T40" fmla="*/ 205 w 708"/>
              <a:gd name="T41" fmla="*/ 503 h 709"/>
              <a:gd name="T42" fmla="*/ 708 w 708"/>
              <a:gd name="T43" fmla="*/ 503 h 709"/>
              <a:gd name="T44" fmla="*/ 503 w 708"/>
              <a:gd name="T45" fmla="*/ 503 h 709"/>
              <a:gd name="T46" fmla="*/ 503 w 708"/>
              <a:gd name="T47" fmla="*/ 709 h 709"/>
              <a:gd name="T48" fmla="*/ 708 w 708"/>
              <a:gd name="T49" fmla="*/ 709 h 709"/>
              <a:gd name="T50" fmla="*/ 708 w 708"/>
              <a:gd name="T51" fmla="*/ 503 h 709"/>
              <a:gd name="T52" fmla="*/ 708 w 708"/>
              <a:gd name="T53" fmla="*/ 0 h 709"/>
              <a:gd name="T54" fmla="*/ 503 w 708"/>
              <a:gd name="T55" fmla="*/ 0 h 709"/>
              <a:gd name="T56" fmla="*/ 503 w 708"/>
              <a:gd name="T57" fmla="*/ 206 h 709"/>
              <a:gd name="T58" fmla="*/ 708 w 708"/>
              <a:gd name="T59" fmla="*/ 206 h 709"/>
              <a:gd name="T60" fmla="*/ 708 w 708"/>
              <a:gd name="T61" fmla="*/ 0 h 709"/>
              <a:gd name="T62" fmla="*/ 708 w 708"/>
              <a:gd name="T63" fmla="*/ 251 h 709"/>
              <a:gd name="T64" fmla="*/ 503 w 708"/>
              <a:gd name="T65" fmla="*/ 251 h 709"/>
              <a:gd name="T66" fmla="*/ 503 w 708"/>
              <a:gd name="T67" fmla="*/ 456 h 709"/>
              <a:gd name="T68" fmla="*/ 708 w 708"/>
              <a:gd name="T69" fmla="*/ 456 h 709"/>
              <a:gd name="T70" fmla="*/ 708 w 708"/>
              <a:gd name="T71" fmla="*/ 251 h 709"/>
              <a:gd name="T72" fmla="*/ 455 w 708"/>
              <a:gd name="T73" fmla="*/ 251 h 709"/>
              <a:gd name="T74" fmla="*/ 250 w 708"/>
              <a:gd name="T75" fmla="*/ 251 h 709"/>
              <a:gd name="T76" fmla="*/ 250 w 708"/>
              <a:gd name="T77" fmla="*/ 456 h 709"/>
              <a:gd name="T78" fmla="*/ 455 w 708"/>
              <a:gd name="T79" fmla="*/ 456 h 709"/>
              <a:gd name="T80" fmla="*/ 455 w 708"/>
              <a:gd name="T81" fmla="*/ 251 h 709"/>
              <a:gd name="T82" fmla="*/ 455 w 708"/>
              <a:gd name="T83" fmla="*/ 503 h 709"/>
              <a:gd name="T84" fmla="*/ 250 w 708"/>
              <a:gd name="T85" fmla="*/ 503 h 709"/>
              <a:gd name="T86" fmla="*/ 250 w 708"/>
              <a:gd name="T87" fmla="*/ 709 h 709"/>
              <a:gd name="T88" fmla="*/ 455 w 708"/>
              <a:gd name="T89" fmla="*/ 709 h 709"/>
              <a:gd name="T90" fmla="*/ 455 w 708"/>
              <a:gd name="T91" fmla="*/ 5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8" h="709">
                <a:moveTo>
                  <a:pt x="455" y="121"/>
                </a:moveTo>
                <a:lnTo>
                  <a:pt x="392" y="121"/>
                </a:lnTo>
                <a:lnTo>
                  <a:pt x="392" y="206"/>
                </a:lnTo>
                <a:lnTo>
                  <a:pt x="316" y="206"/>
                </a:lnTo>
                <a:lnTo>
                  <a:pt x="316" y="121"/>
                </a:lnTo>
                <a:lnTo>
                  <a:pt x="250" y="121"/>
                </a:lnTo>
                <a:lnTo>
                  <a:pt x="354" y="0"/>
                </a:lnTo>
                <a:lnTo>
                  <a:pt x="455" y="121"/>
                </a:lnTo>
                <a:close/>
                <a:moveTo>
                  <a:pt x="205" y="371"/>
                </a:moveTo>
                <a:lnTo>
                  <a:pt x="139" y="371"/>
                </a:lnTo>
                <a:lnTo>
                  <a:pt x="139" y="456"/>
                </a:lnTo>
                <a:lnTo>
                  <a:pt x="63" y="456"/>
                </a:lnTo>
                <a:lnTo>
                  <a:pt x="63" y="371"/>
                </a:lnTo>
                <a:lnTo>
                  <a:pt x="0" y="371"/>
                </a:lnTo>
                <a:lnTo>
                  <a:pt x="101" y="251"/>
                </a:lnTo>
                <a:lnTo>
                  <a:pt x="205" y="371"/>
                </a:lnTo>
                <a:close/>
                <a:moveTo>
                  <a:pt x="205" y="503"/>
                </a:moveTo>
                <a:lnTo>
                  <a:pt x="0" y="503"/>
                </a:lnTo>
                <a:lnTo>
                  <a:pt x="0" y="709"/>
                </a:lnTo>
                <a:lnTo>
                  <a:pt x="205" y="709"/>
                </a:lnTo>
                <a:lnTo>
                  <a:pt x="205" y="503"/>
                </a:lnTo>
                <a:close/>
                <a:moveTo>
                  <a:pt x="708" y="503"/>
                </a:moveTo>
                <a:lnTo>
                  <a:pt x="503" y="503"/>
                </a:lnTo>
                <a:lnTo>
                  <a:pt x="503" y="709"/>
                </a:lnTo>
                <a:lnTo>
                  <a:pt x="708" y="709"/>
                </a:lnTo>
                <a:lnTo>
                  <a:pt x="708" y="503"/>
                </a:lnTo>
                <a:close/>
                <a:moveTo>
                  <a:pt x="708" y="0"/>
                </a:moveTo>
                <a:lnTo>
                  <a:pt x="503" y="0"/>
                </a:lnTo>
                <a:lnTo>
                  <a:pt x="503" y="206"/>
                </a:lnTo>
                <a:lnTo>
                  <a:pt x="708" y="206"/>
                </a:lnTo>
                <a:lnTo>
                  <a:pt x="708" y="0"/>
                </a:lnTo>
                <a:close/>
                <a:moveTo>
                  <a:pt x="708" y="251"/>
                </a:moveTo>
                <a:lnTo>
                  <a:pt x="503" y="251"/>
                </a:lnTo>
                <a:lnTo>
                  <a:pt x="503" y="456"/>
                </a:lnTo>
                <a:lnTo>
                  <a:pt x="708" y="456"/>
                </a:lnTo>
                <a:lnTo>
                  <a:pt x="708" y="251"/>
                </a:lnTo>
                <a:close/>
                <a:moveTo>
                  <a:pt x="455" y="251"/>
                </a:moveTo>
                <a:lnTo>
                  <a:pt x="250" y="251"/>
                </a:lnTo>
                <a:lnTo>
                  <a:pt x="250" y="456"/>
                </a:lnTo>
                <a:lnTo>
                  <a:pt x="455" y="456"/>
                </a:lnTo>
                <a:lnTo>
                  <a:pt x="455" y="251"/>
                </a:lnTo>
                <a:close/>
                <a:moveTo>
                  <a:pt x="455" y="503"/>
                </a:moveTo>
                <a:lnTo>
                  <a:pt x="250" y="503"/>
                </a:lnTo>
                <a:lnTo>
                  <a:pt x="250" y="709"/>
                </a:lnTo>
                <a:lnTo>
                  <a:pt x="455" y="709"/>
                </a:lnTo>
                <a:lnTo>
                  <a:pt x="455" y="503"/>
                </a:lnTo>
                <a:close/>
              </a:path>
            </a:pathLst>
          </a:custGeom>
          <a:solidFill>
            <a:srgbClr val="FFFFFF"/>
          </a:solidFill>
          <a:ln>
            <a:noFill/>
          </a:ln>
        </p:spPr>
        <p:txBody>
          <a:bodyPr vert="horz" wrap="square" lIns="61729" tIns="30865" rIns="61729" bIns="30865" numCol="1" anchor="t" anchorCtr="0" compatLnSpc="1">
            <a:prstTxWarp prst="textNoShape">
              <a:avLst/>
            </a:prstTxWarp>
          </a:bodyPr>
          <a:lstStyle/>
          <a:p>
            <a:endParaRPr lang="en-US" sz="1200">
              <a:solidFill>
                <a:prstClr val="black"/>
              </a:solidFill>
            </a:endParaRPr>
          </a:p>
        </p:txBody>
      </p:sp>
      <p:sp>
        <p:nvSpPr>
          <p:cNvPr id="36" name="Freeform 61"/>
          <p:cNvSpPr>
            <a:spLocks noEditPoints="1"/>
          </p:cNvSpPr>
          <p:nvPr/>
        </p:nvSpPr>
        <p:spPr bwMode="black">
          <a:xfrm>
            <a:off x="6342411" y="5322857"/>
            <a:ext cx="383148" cy="480060"/>
          </a:xfrm>
          <a:custGeom>
            <a:avLst/>
            <a:gdLst>
              <a:gd name="T0" fmla="*/ 91 w 162"/>
              <a:gd name="T1" fmla="*/ 100 h 203"/>
              <a:gd name="T2" fmla="*/ 128 w 162"/>
              <a:gd name="T3" fmla="*/ 203 h 203"/>
              <a:gd name="T4" fmla="*/ 108 w 162"/>
              <a:gd name="T5" fmla="*/ 203 h 203"/>
              <a:gd name="T6" fmla="*/ 81 w 162"/>
              <a:gd name="T7" fmla="*/ 180 h 203"/>
              <a:gd name="T8" fmla="*/ 54 w 162"/>
              <a:gd name="T9" fmla="*/ 203 h 203"/>
              <a:gd name="T10" fmla="*/ 34 w 162"/>
              <a:gd name="T11" fmla="*/ 203 h 203"/>
              <a:gd name="T12" fmla="*/ 71 w 162"/>
              <a:gd name="T13" fmla="*/ 100 h 203"/>
              <a:gd name="T14" fmla="*/ 64 w 162"/>
              <a:gd name="T15" fmla="*/ 86 h 203"/>
              <a:gd name="T16" fmla="*/ 81 w 162"/>
              <a:gd name="T17" fmla="*/ 69 h 203"/>
              <a:gd name="T18" fmla="*/ 98 w 162"/>
              <a:gd name="T19" fmla="*/ 86 h 203"/>
              <a:gd name="T20" fmla="*/ 91 w 162"/>
              <a:gd name="T21" fmla="*/ 100 h 203"/>
              <a:gd name="T22" fmla="*/ 81 w 162"/>
              <a:gd name="T23" fmla="*/ 34 h 203"/>
              <a:gd name="T24" fmla="*/ 130 w 162"/>
              <a:gd name="T25" fmla="*/ 83 h 203"/>
              <a:gd name="T26" fmla="*/ 107 w 162"/>
              <a:gd name="T27" fmla="*/ 123 h 203"/>
              <a:gd name="T28" fmla="*/ 106 w 162"/>
              <a:gd name="T29" fmla="*/ 117 h 203"/>
              <a:gd name="T30" fmla="*/ 121 w 162"/>
              <a:gd name="T31" fmla="*/ 86 h 203"/>
              <a:gd name="T32" fmla="*/ 81 w 162"/>
              <a:gd name="T33" fmla="*/ 47 h 203"/>
              <a:gd name="T34" fmla="*/ 42 w 162"/>
              <a:gd name="T35" fmla="*/ 86 h 203"/>
              <a:gd name="T36" fmla="*/ 56 w 162"/>
              <a:gd name="T37" fmla="*/ 117 h 203"/>
              <a:gd name="T38" fmla="*/ 55 w 162"/>
              <a:gd name="T39" fmla="*/ 123 h 203"/>
              <a:gd name="T40" fmla="*/ 33 w 162"/>
              <a:gd name="T41" fmla="*/ 83 h 203"/>
              <a:gd name="T42" fmla="*/ 81 w 162"/>
              <a:gd name="T43" fmla="*/ 34 h 203"/>
              <a:gd name="T44" fmla="*/ 81 w 162"/>
              <a:gd name="T45" fmla="*/ 0 h 203"/>
              <a:gd name="T46" fmla="*/ 162 w 162"/>
              <a:gd name="T47" fmla="*/ 81 h 203"/>
              <a:gd name="T48" fmla="*/ 118 w 162"/>
              <a:gd name="T49" fmla="*/ 154 h 203"/>
              <a:gd name="T50" fmla="*/ 115 w 162"/>
              <a:gd name="T51" fmla="*/ 148 h 203"/>
              <a:gd name="T52" fmla="*/ 153 w 162"/>
              <a:gd name="T53" fmla="*/ 85 h 203"/>
              <a:gd name="T54" fmla="*/ 81 w 162"/>
              <a:gd name="T55" fmla="*/ 13 h 203"/>
              <a:gd name="T56" fmla="*/ 10 w 162"/>
              <a:gd name="T57" fmla="*/ 85 h 203"/>
              <a:gd name="T58" fmla="*/ 47 w 162"/>
              <a:gd name="T59" fmla="*/ 148 h 203"/>
              <a:gd name="T60" fmla="*/ 45 w 162"/>
              <a:gd name="T61" fmla="*/ 154 h 203"/>
              <a:gd name="T62" fmla="*/ 0 w 162"/>
              <a:gd name="T63" fmla="*/ 81 h 203"/>
              <a:gd name="T64" fmla="*/ 81 w 162"/>
              <a:gd name="T65" fmla="*/ 0 h 203"/>
              <a:gd name="T66" fmla="*/ 81 w 162"/>
              <a:gd name="T67" fmla="*/ 124 h 203"/>
              <a:gd name="T68" fmla="*/ 89 w 162"/>
              <a:gd name="T69" fmla="*/ 132 h 203"/>
              <a:gd name="T70" fmla="*/ 81 w 162"/>
              <a:gd name="T71" fmla="*/ 139 h 203"/>
              <a:gd name="T72" fmla="*/ 73 w 162"/>
              <a:gd name="T73" fmla="*/ 132 h 203"/>
              <a:gd name="T74" fmla="*/ 81 w 162"/>
              <a:gd name="T75" fmla="*/ 124 h 203"/>
              <a:gd name="T76" fmla="*/ 81 w 162"/>
              <a:gd name="T77" fmla="*/ 171 h 203"/>
              <a:gd name="T78" fmla="*/ 95 w 162"/>
              <a:gd name="T79" fmla="*/ 160 h 203"/>
              <a:gd name="T80" fmla="*/ 81 w 162"/>
              <a:gd name="T81" fmla="*/ 149 h 203"/>
              <a:gd name="T82" fmla="*/ 68 w 162"/>
              <a:gd name="T83" fmla="*/ 160 h 203"/>
              <a:gd name="T84" fmla="*/ 81 w 162"/>
              <a:gd name="T85" fmla="*/ 17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2" h="203">
                <a:moveTo>
                  <a:pt x="91" y="100"/>
                </a:moveTo>
                <a:cubicBezTo>
                  <a:pt x="98" y="144"/>
                  <a:pt x="114" y="181"/>
                  <a:pt x="128" y="203"/>
                </a:cubicBezTo>
                <a:cubicBezTo>
                  <a:pt x="108" y="203"/>
                  <a:pt x="108" y="203"/>
                  <a:pt x="108" y="203"/>
                </a:cubicBezTo>
                <a:cubicBezTo>
                  <a:pt x="108" y="190"/>
                  <a:pt x="100" y="180"/>
                  <a:pt x="81" y="180"/>
                </a:cubicBezTo>
                <a:cubicBezTo>
                  <a:pt x="63" y="180"/>
                  <a:pt x="55" y="190"/>
                  <a:pt x="54" y="203"/>
                </a:cubicBezTo>
                <a:cubicBezTo>
                  <a:pt x="34" y="203"/>
                  <a:pt x="34" y="203"/>
                  <a:pt x="34" y="203"/>
                </a:cubicBezTo>
                <a:cubicBezTo>
                  <a:pt x="49" y="181"/>
                  <a:pt x="64" y="144"/>
                  <a:pt x="71" y="100"/>
                </a:cubicBezTo>
                <a:cubicBezTo>
                  <a:pt x="67" y="97"/>
                  <a:pt x="64" y="92"/>
                  <a:pt x="64" y="86"/>
                </a:cubicBezTo>
                <a:cubicBezTo>
                  <a:pt x="64" y="77"/>
                  <a:pt x="72" y="69"/>
                  <a:pt x="81" y="69"/>
                </a:cubicBezTo>
                <a:cubicBezTo>
                  <a:pt x="91" y="69"/>
                  <a:pt x="98" y="77"/>
                  <a:pt x="98" y="86"/>
                </a:cubicBezTo>
                <a:cubicBezTo>
                  <a:pt x="98" y="92"/>
                  <a:pt x="96" y="97"/>
                  <a:pt x="91" y="100"/>
                </a:cubicBezTo>
                <a:close/>
                <a:moveTo>
                  <a:pt x="81" y="34"/>
                </a:moveTo>
                <a:cubicBezTo>
                  <a:pt x="108" y="34"/>
                  <a:pt x="130" y="56"/>
                  <a:pt x="130" y="83"/>
                </a:cubicBezTo>
                <a:cubicBezTo>
                  <a:pt x="130" y="100"/>
                  <a:pt x="121" y="115"/>
                  <a:pt x="107" y="123"/>
                </a:cubicBezTo>
                <a:cubicBezTo>
                  <a:pt x="107" y="121"/>
                  <a:pt x="106" y="119"/>
                  <a:pt x="106" y="117"/>
                </a:cubicBezTo>
                <a:cubicBezTo>
                  <a:pt x="115" y="110"/>
                  <a:pt x="121" y="99"/>
                  <a:pt x="121" y="86"/>
                </a:cubicBezTo>
                <a:cubicBezTo>
                  <a:pt x="121" y="64"/>
                  <a:pt x="103" y="47"/>
                  <a:pt x="81" y="47"/>
                </a:cubicBezTo>
                <a:cubicBezTo>
                  <a:pt x="59" y="47"/>
                  <a:pt x="42" y="64"/>
                  <a:pt x="42" y="86"/>
                </a:cubicBezTo>
                <a:cubicBezTo>
                  <a:pt x="42" y="99"/>
                  <a:pt x="47" y="110"/>
                  <a:pt x="56" y="117"/>
                </a:cubicBezTo>
                <a:cubicBezTo>
                  <a:pt x="56" y="119"/>
                  <a:pt x="55" y="121"/>
                  <a:pt x="55" y="123"/>
                </a:cubicBezTo>
                <a:cubicBezTo>
                  <a:pt x="42" y="115"/>
                  <a:pt x="33" y="100"/>
                  <a:pt x="33" y="83"/>
                </a:cubicBezTo>
                <a:cubicBezTo>
                  <a:pt x="33" y="56"/>
                  <a:pt x="54" y="34"/>
                  <a:pt x="81" y="34"/>
                </a:cubicBezTo>
                <a:close/>
                <a:moveTo>
                  <a:pt x="81" y="0"/>
                </a:moveTo>
                <a:cubicBezTo>
                  <a:pt x="126" y="0"/>
                  <a:pt x="162" y="37"/>
                  <a:pt x="162" y="81"/>
                </a:cubicBezTo>
                <a:cubicBezTo>
                  <a:pt x="162" y="113"/>
                  <a:pt x="144" y="141"/>
                  <a:pt x="118" y="154"/>
                </a:cubicBezTo>
                <a:cubicBezTo>
                  <a:pt x="117" y="152"/>
                  <a:pt x="116" y="150"/>
                  <a:pt x="115" y="148"/>
                </a:cubicBezTo>
                <a:cubicBezTo>
                  <a:pt x="138" y="136"/>
                  <a:pt x="153" y="112"/>
                  <a:pt x="153" y="85"/>
                </a:cubicBezTo>
                <a:cubicBezTo>
                  <a:pt x="153" y="45"/>
                  <a:pt x="121" y="13"/>
                  <a:pt x="81" y="13"/>
                </a:cubicBezTo>
                <a:cubicBezTo>
                  <a:pt x="42" y="13"/>
                  <a:pt x="10" y="45"/>
                  <a:pt x="10" y="85"/>
                </a:cubicBezTo>
                <a:cubicBezTo>
                  <a:pt x="10" y="112"/>
                  <a:pt x="25" y="136"/>
                  <a:pt x="47" y="148"/>
                </a:cubicBezTo>
                <a:cubicBezTo>
                  <a:pt x="46" y="150"/>
                  <a:pt x="46" y="152"/>
                  <a:pt x="45" y="154"/>
                </a:cubicBezTo>
                <a:cubicBezTo>
                  <a:pt x="18" y="141"/>
                  <a:pt x="0" y="113"/>
                  <a:pt x="0" y="81"/>
                </a:cubicBezTo>
                <a:cubicBezTo>
                  <a:pt x="0" y="37"/>
                  <a:pt x="36" y="0"/>
                  <a:pt x="81" y="0"/>
                </a:cubicBezTo>
                <a:close/>
                <a:moveTo>
                  <a:pt x="81" y="124"/>
                </a:moveTo>
                <a:cubicBezTo>
                  <a:pt x="87" y="124"/>
                  <a:pt x="89" y="128"/>
                  <a:pt x="89" y="132"/>
                </a:cubicBezTo>
                <a:cubicBezTo>
                  <a:pt x="89" y="135"/>
                  <a:pt x="87" y="139"/>
                  <a:pt x="81" y="139"/>
                </a:cubicBezTo>
                <a:cubicBezTo>
                  <a:pt x="75" y="139"/>
                  <a:pt x="73" y="135"/>
                  <a:pt x="73" y="132"/>
                </a:cubicBezTo>
                <a:cubicBezTo>
                  <a:pt x="73" y="128"/>
                  <a:pt x="75" y="124"/>
                  <a:pt x="81" y="124"/>
                </a:cubicBezTo>
                <a:close/>
                <a:moveTo>
                  <a:pt x="81" y="171"/>
                </a:moveTo>
                <a:cubicBezTo>
                  <a:pt x="91" y="171"/>
                  <a:pt x="95" y="166"/>
                  <a:pt x="95" y="160"/>
                </a:cubicBezTo>
                <a:cubicBezTo>
                  <a:pt x="95" y="154"/>
                  <a:pt x="91" y="149"/>
                  <a:pt x="81" y="149"/>
                </a:cubicBezTo>
                <a:cubicBezTo>
                  <a:pt x="71" y="149"/>
                  <a:pt x="68" y="154"/>
                  <a:pt x="68" y="160"/>
                </a:cubicBezTo>
                <a:cubicBezTo>
                  <a:pt x="68" y="166"/>
                  <a:pt x="71" y="171"/>
                  <a:pt x="81" y="171"/>
                </a:cubicBezTo>
                <a:close/>
              </a:path>
            </a:pathLst>
          </a:custGeom>
          <a:solidFill>
            <a:srgbClr val="FFFFFF"/>
          </a:solidFill>
          <a:ln>
            <a:noFill/>
          </a:ln>
        </p:spPr>
        <p:txBody>
          <a:bodyPr vert="horz" wrap="square" lIns="61729" tIns="30865" rIns="61729" bIns="30865" numCol="1" anchor="t" anchorCtr="0" compatLnSpc="1">
            <a:prstTxWarp prst="textNoShape">
              <a:avLst/>
            </a:prstTxWarp>
          </a:bodyPr>
          <a:lstStyle/>
          <a:p>
            <a:endParaRPr lang="en-US" sz="1200">
              <a:solidFill>
                <a:prstClr val="black"/>
              </a:solidFill>
            </a:endParaRPr>
          </a:p>
        </p:txBody>
      </p:sp>
      <p:pic>
        <p:nvPicPr>
          <p:cNvPr id="37" name="Picture 33" descr="C:\Users\sakuu\Documents\Ballmer WPC\AI\Home.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352353" y="2889742"/>
            <a:ext cx="409415" cy="349917"/>
          </a:xfrm>
          <a:prstGeom prst="rect">
            <a:avLst/>
          </a:prstGeom>
          <a:noFill/>
          <a:extLst>
            <a:ext uri="{909E8E84-426E-40DD-AFC4-6F175D3DCCD1}">
              <a14:hiddenFill xmlns:a14="http://schemas.microsoft.com/office/drawing/2010/main">
                <a:solidFill>
                  <a:srgbClr val="FFFFFF"/>
                </a:solidFill>
              </a14:hiddenFill>
            </a:ext>
          </a:extLst>
        </p:spPr>
      </p:pic>
      <p:sp>
        <p:nvSpPr>
          <p:cNvPr id="38" name="Slide Number Placeholder 1"/>
          <p:cNvSpPr txBox="1">
            <a:spLocks/>
          </p:cNvSpPr>
          <p:nvPr/>
        </p:nvSpPr>
        <p:spPr bwMode="auto">
          <a:xfrm>
            <a:off x="11249025" y="6492498"/>
            <a:ext cx="4572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defRPr/>
            </a:pPr>
            <a:r>
              <a:rPr lang="en-US" dirty="0" smtClean="0">
                <a:solidFill>
                  <a:schemeClr val="bg1">
                    <a:lumMod val="50000"/>
                  </a:schemeClr>
                </a:solidFill>
                <a:ea typeface="ＭＳ Ｐゴシック"/>
                <a:cs typeface="ＭＳ Ｐゴシック"/>
              </a:rPr>
              <a:t>8</a:t>
            </a:r>
            <a:endParaRPr lang="en-US" dirty="0">
              <a:solidFill>
                <a:schemeClr val="bg1">
                  <a:lumMod val="50000"/>
                </a:schemeClr>
              </a:solidFill>
              <a:ea typeface="ＭＳ Ｐゴシック"/>
              <a:cs typeface="ＭＳ Ｐゴシック"/>
            </a:endParaRPr>
          </a:p>
        </p:txBody>
      </p:sp>
    </p:spTree>
    <p:extLst>
      <p:ext uri="{BB962C8B-B14F-4D97-AF65-F5344CB8AC3E}">
        <p14:creationId xmlns:p14="http://schemas.microsoft.com/office/powerpoint/2010/main" val="36949932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 of Homes vs. Asthma Prevalence </a:t>
            </a:r>
            <a:br>
              <a:rPr lang="en-US" dirty="0" smtClean="0"/>
            </a:br>
            <a:r>
              <a:rPr lang="en-US" dirty="0" smtClean="0"/>
              <a:t>in Detroit, MI</a:t>
            </a:r>
            <a:endParaRPr lang="en-US" dirty="0"/>
          </a:p>
        </p:txBody>
      </p:sp>
      <p:pic>
        <p:nvPicPr>
          <p:cNvPr id="4" name="Picture 3"/>
          <p:cNvPicPr>
            <a:picLocks noChangeAspect="1"/>
          </p:cNvPicPr>
          <p:nvPr/>
        </p:nvPicPr>
        <p:blipFill>
          <a:blip r:embed="rId2"/>
          <a:stretch>
            <a:fillRect/>
          </a:stretch>
        </p:blipFill>
        <p:spPr>
          <a:xfrm>
            <a:off x="5672886" y="2438400"/>
            <a:ext cx="6186323" cy="3677193"/>
          </a:xfrm>
          <a:prstGeom prst="rect">
            <a:avLst/>
          </a:prstGeom>
        </p:spPr>
      </p:pic>
      <p:sp>
        <p:nvSpPr>
          <p:cNvPr id="5" name="TextBox 4"/>
          <p:cNvSpPr txBox="1"/>
          <p:nvPr/>
        </p:nvSpPr>
        <p:spPr>
          <a:xfrm>
            <a:off x="6498336" y="1878140"/>
            <a:ext cx="453542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b="1" dirty="0"/>
              <a:t>Chart 1: Age of Homes vs. Asthma </a:t>
            </a:r>
            <a:r>
              <a:rPr lang="en-US" b="1" dirty="0" smtClean="0"/>
              <a:t>Prevalence </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graphicFrame>
        <p:nvGraphicFramePr>
          <p:cNvPr id="9" name="Content Placeholder 8"/>
          <p:cNvGraphicFramePr>
            <a:graphicFrameLocks noGrp="1"/>
          </p:cNvGraphicFramePr>
          <p:nvPr>
            <p:ph idx="4294967295"/>
            <p:extLst>
              <p:ext uri="{D42A27DB-BD31-4B8C-83A1-F6EECF244321}">
                <p14:modId xmlns:p14="http://schemas.microsoft.com/office/powerpoint/2010/main" val="2434976915"/>
              </p:ext>
            </p:extLst>
          </p:nvPr>
        </p:nvGraphicFramePr>
        <p:xfrm>
          <a:off x="1036320" y="2438400"/>
          <a:ext cx="3986784" cy="3840480"/>
        </p:xfrm>
        <a:graphic>
          <a:graphicData uri="http://schemas.openxmlformats.org/drawingml/2006/table">
            <a:tbl>
              <a:tblPr firstRow="1" bandRow="1">
                <a:tableStyleId>{5940675A-B579-460E-94D1-54222C63F5DA}</a:tableStyleId>
              </a:tblPr>
              <a:tblGrid>
                <a:gridCol w="2027097"/>
                <a:gridCol w="1959687"/>
              </a:tblGrid>
              <a:tr h="203300">
                <a:tc>
                  <a:txBody>
                    <a:bodyPr/>
                    <a:lstStyle/>
                    <a:p>
                      <a:pPr algn="ctr"/>
                      <a:r>
                        <a:rPr lang="en-US" sz="1200" b="1" i="0" u="none" strike="noStrike" baseline="0" dirty="0" smtClean="0">
                          <a:solidFill>
                            <a:srgbClr val="000000"/>
                          </a:solidFill>
                        </a:rPr>
                        <a:t>Average Year Built</a:t>
                      </a:r>
                      <a:endParaRPr lang="en-US" b="1" dirty="0"/>
                    </a:p>
                  </a:txBody>
                  <a:tcPr/>
                </a:tc>
                <a:tc>
                  <a:txBody>
                    <a:bodyPr/>
                    <a:lstStyle/>
                    <a:p>
                      <a:pPr algn="ctr"/>
                      <a:r>
                        <a:rPr lang="en-US" sz="1200" b="1" i="0" u="none" strike="noStrike" baseline="0" dirty="0" smtClean="0">
                          <a:solidFill>
                            <a:srgbClr val="000000"/>
                          </a:solidFill>
                        </a:rPr>
                        <a:t>Correlation </a:t>
                      </a:r>
                      <a:endParaRPr lang="en-US" b="1" dirty="0"/>
                    </a:p>
                  </a:txBody>
                  <a:tcPr/>
                </a:tc>
              </a:tr>
              <a:tr h="31539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smtClean="0">
                          <a:solidFill>
                            <a:srgbClr val="000000"/>
                          </a:solidFill>
                        </a:rPr>
                        <a:t>1850-1859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smtClean="0">
                          <a:solidFill>
                            <a:srgbClr val="000000"/>
                          </a:solidFill>
                        </a:rPr>
                        <a:t>1860-1869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smtClean="0">
                          <a:solidFill>
                            <a:srgbClr val="000000"/>
                          </a:solidFill>
                        </a:rPr>
                        <a:t> 1870-1879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smtClean="0">
                          <a:solidFill>
                            <a:srgbClr val="000000"/>
                          </a:solidFill>
                        </a:rPr>
                        <a:t> 1880-1889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smtClean="0">
                          <a:solidFill>
                            <a:srgbClr val="000000"/>
                          </a:solidFill>
                        </a:rPr>
                        <a:t> 1890-1899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smtClean="0">
                          <a:solidFill>
                            <a:srgbClr val="000000"/>
                          </a:solidFill>
                        </a:rPr>
                        <a:t> 1900-1909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smtClean="0">
                          <a:solidFill>
                            <a:srgbClr val="000000"/>
                          </a:solidFill>
                        </a:rPr>
                        <a:t> 1910-1919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smtClean="0">
                          <a:solidFill>
                            <a:srgbClr val="000000"/>
                          </a:solidFill>
                        </a:rPr>
                        <a:t> 1920-1929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smtClean="0">
                          <a:solidFill>
                            <a:srgbClr val="000000"/>
                          </a:solidFill>
                        </a:rPr>
                        <a:t> 1930-1939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 </a:t>
                      </a:r>
                      <a:r>
                        <a:rPr lang="en-US" b="1" dirty="0" smtClean="0">
                          <a:solidFill>
                            <a:srgbClr val="FF0000"/>
                          </a:solidFill>
                        </a:rPr>
                        <a:t>1940-1949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smtClean="0">
                          <a:solidFill>
                            <a:srgbClr val="000000"/>
                          </a:solidFill>
                        </a:rPr>
                        <a:t> 1950-1959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smtClean="0">
                          <a:solidFill>
                            <a:srgbClr val="000000"/>
                          </a:solidFill>
                        </a:rPr>
                        <a:t> 1960-1969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smtClean="0">
                          <a:solidFill>
                            <a:srgbClr val="000000"/>
                          </a:solidFill>
                        </a:rPr>
                        <a:t> 1970-1979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smtClean="0">
                          <a:solidFill>
                            <a:srgbClr val="000000"/>
                          </a:solidFill>
                        </a:rPr>
                        <a:t> 1980-1989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smtClean="0">
                          <a:solidFill>
                            <a:srgbClr val="000000"/>
                          </a:solidFill>
                        </a:rPr>
                        <a:t> 1990-1999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smtClean="0">
                          <a:solidFill>
                            <a:srgbClr val="000000"/>
                          </a:solidFill>
                        </a:rPr>
                        <a:t> 2000-2009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smtClean="0">
                          <a:solidFill>
                            <a:srgbClr val="000000"/>
                          </a:solidFill>
                        </a:rPr>
                        <a:t> 2010-2015</a:t>
                      </a:r>
                      <a:endParaRPr lang="en-US" dirty="0"/>
                    </a:p>
                  </a:txBody>
                  <a:tcPr/>
                </a:tc>
                <a:tc>
                  <a:txBody>
                    <a:bodyPr/>
                    <a:lstStyle/>
                    <a:p>
                      <a:pPr algn="ctr"/>
                      <a:r>
                        <a:rPr lang="en-US" sz="1200" b="0" i="0" u="none" strike="noStrike" baseline="0" dirty="0" smtClean="0">
                          <a:solidFill>
                            <a:srgbClr val="000000"/>
                          </a:solidFill>
                        </a:rPr>
                        <a:t>-0.0282</a:t>
                      </a:r>
                    </a:p>
                    <a:p>
                      <a:pPr algn="ctr"/>
                      <a:r>
                        <a:rPr lang="en-US" sz="1200" b="0" i="0" u="none" strike="noStrike" baseline="0" dirty="0" smtClean="0">
                          <a:solidFill>
                            <a:srgbClr val="000000"/>
                          </a:solidFill>
                        </a:rPr>
                        <a:t>-0.0598</a:t>
                      </a:r>
                    </a:p>
                    <a:p>
                      <a:pPr algn="ctr"/>
                      <a:r>
                        <a:rPr lang="en-US" sz="1200" b="0" i="0" u="none" strike="noStrike" baseline="0" dirty="0" smtClean="0">
                          <a:solidFill>
                            <a:srgbClr val="000000"/>
                          </a:solidFill>
                        </a:rPr>
                        <a:t> -0.0535</a:t>
                      </a:r>
                    </a:p>
                    <a:p>
                      <a:pPr algn="ctr"/>
                      <a:r>
                        <a:rPr lang="en-US" sz="1200" b="0" i="0" u="none" strike="noStrike" baseline="0" dirty="0" smtClean="0">
                          <a:solidFill>
                            <a:srgbClr val="000000"/>
                          </a:solidFill>
                        </a:rPr>
                        <a:t>-0.0814 </a:t>
                      </a:r>
                    </a:p>
                    <a:p>
                      <a:pPr algn="ctr"/>
                      <a:r>
                        <a:rPr lang="en-US" sz="1200" b="0" i="0" u="none" strike="noStrike" baseline="0" dirty="0" smtClean="0">
                          <a:solidFill>
                            <a:srgbClr val="000000"/>
                          </a:solidFill>
                        </a:rPr>
                        <a:t>-0.0851</a:t>
                      </a:r>
                    </a:p>
                    <a:p>
                      <a:pPr algn="ctr"/>
                      <a:r>
                        <a:rPr lang="en-US" sz="1200" b="0" i="0" u="none" strike="noStrike" baseline="0" dirty="0" smtClean="0">
                          <a:solidFill>
                            <a:srgbClr val="000000"/>
                          </a:solidFill>
                        </a:rPr>
                        <a:t>-0.1693 </a:t>
                      </a:r>
                    </a:p>
                    <a:p>
                      <a:pPr algn="ctr"/>
                      <a:r>
                        <a:rPr lang="en-US" sz="1200" b="0" i="0" u="none" strike="noStrike" baseline="0" dirty="0" smtClean="0">
                          <a:solidFill>
                            <a:srgbClr val="000000"/>
                          </a:solidFill>
                        </a:rPr>
                        <a:t>-0.1038 </a:t>
                      </a:r>
                    </a:p>
                    <a:p>
                      <a:pPr algn="ctr"/>
                      <a:r>
                        <a:rPr lang="en-US" sz="1200" b="0" i="0" u="none" strike="noStrike" baseline="0" dirty="0" smtClean="0">
                          <a:solidFill>
                            <a:srgbClr val="000000"/>
                          </a:solidFill>
                        </a:rPr>
                        <a:t>  0.2074 </a:t>
                      </a:r>
                    </a:p>
                    <a:p>
                      <a:pPr algn="ctr"/>
                      <a:r>
                        <a:rPr lang="en-US" sz="1200" b="0" i="0" u="none" strike="noStrike" baseline="0" dirty="0" smtClean="0">
                          <a:solidFill>
                            <a:srgbClr val="000000"/>
                          </a:solidFill>
                        </a:rPr>
                        <a:t> 0.2895</a:t>
                      </a:r>
                    </a:p>
                    <a:p>
                      <a:pPr algn="ctr"/>
                      <a:r>
                        <a:rPr lang="en-US" sz="1200" b="1" i="0" u="none" strike="noStrike" baseline="0" dirty="0" smtClean="0">
                          <a:solidFill>
                            <a:srgbClr val="FF0000"/>
                          </a:solidFill>
                        </a:rPr>
                        <a:t>0.5479</a:t>
                      </a:r>
                    </a:p>
                    <a:p>
                      <a:pPr algn="ctr"/>
                      <a:r>
                        <a:rPr lang="en-US" sz="1200" b="0" i="0" u="none" strike="noStrike" baseline="0" dirty="0" smtClean="0">
                          <a:solidFill>
                            <a:srgbClr val="000000"/>
                          </a:solidFill>
                        </a:rPr>
                        <a:t>0.3805</a:t>
                      </a:r>
                    </a:p>
                    <a:p>
                      <a:pPr algn="ctr"/>
                      <a:r>
                        <a:rPr lang="en-US" sz="1200" b="0" i="0" u="none" strike="noStrike" baseline="0" dirty="0" smtClean="0">
                          <a:solidFill>
                            <a:srgbClr val="000000"/>
                          </a:solidFill>
                        </a:rPr>
                        <a:t>0.1899</a:t>
                      </a:r>
                    </a:p>
                    <a:p>
                      <a:pPr algn="ctr"/>
                      <a:r>
                        <a:rPr lang="en-US" sz="1200" b="0" i="0" u="none" strike="noStrike" baseline="0" dirty="0" smtClean="0">
                          <a:solidFill>
                            <a:srgbClr val="000000"/>
                          </a:solidFill>
                        </a:rPr>
                        <a:t>0.1429</a:t>
                      </a:r>
                    </a:p>
                    <a:p>
                      <a:pPr algn="ctr"/>
                      <a:r>
                        <a:rPr lang="en-US" sz="1200" b="0" i="0" u="none" strike="noStrike" baseline="0" dirty="0" smtClean="0">
                          <a:solidFill>
                            <a:srgbClr val="000000"/>
                          </a:solidFill>
                        </a:rPr>
                        <a:t>-0.0943 </a:t>
                      </a:r>
                    </a:p>
                    <a:p>
                      <a:pPr algn="ctr"/>
                      <a:r>
                        <a:rPr lang="en-US" sz="1200" b="0" i="0" u="none" strike="noStrike" baseline="0" dirty="0" smtClean="0">
                          <a:solidFill>
                            <a:srgbClr val="000000"/>
                          </a:solidFill>
                        </a:rPr>
                        <a:t>-0.0487</a:t>
                      </a:r>
                    </a:p>
                    <a:p>
                      <a:pPr algn="ctr"/>
                      <a:r>
                        <a:rPr lang="en-US" sz="1200" b="0" i="0" u="none" strike="noStrike" baseline="0" dirty="0" smtClean="0">
                          <a:solidFill>
                            <a:srgbClr val="000000"/>
                          </a:solidFill>
                        </a:rPr>
                        <a:t> -0.0739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smtClean="0">
                          <a:solidFill>
                            <a:srgbClr val="000000"/>
                          </a:solidFill>
                        </a:rPr>
                        <a:t>0.0198</a:t>
                      </a:r>
                    </a:p>
                    <a:p>
                      <a:pPr algn="ctr"/>
                      <a:endParaRPr lang="en-US" sz="1200" b="0" i="0" u="none" strike="noStrike" baseline="0" dirty="0" smtClean="0">
                        <a:solidFill>
                          <a:srgbClr val="000000"/>
                        </a:solidFill>
                      </a:endParaRPr>
                    </a:p>
                    <a:p>
                      <a:pPr algn="ctr"/>
                      <a:r>
                        <a:rPr lang="en-US" sz="1200" b="0" i="0" u="none" strike="noStrike" baseline="0" dirty="0" smtClean="0">
                          <a:solidFill>
                            <a:srgbClr val="000000"/>
                          </a:solidFill>
                        </a:rPr>
                        <a:t> </a:t>
                      </a:r>
                    </a:p>
                  </a:txBody>
                  <a:tcPr/>
                </a:tc>
              </a:tr>
            </a:tbl>
          </a:graphicData>
        </a:graphic>
      </p:graphicFrame>
      <p:sp>
        <p:nvSpPr>
          <p:cNvPr id="11" name="TextBox 10"/>
          <p:cNvSpPr txBox="1"/>
          <p:nvPr/>
        </p:nvSpPr>
        <p:spPr>
          <a:xfrm>
            <a:off x="753769" y="1878140"/>
            <a:ext cx="455188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a:r>
              <a:rPr lang="en-US" b="1" dirty="0"/>
              <a:t>Table 1: Age of Homes vs. Asthma </a:t>
            </a:r>
            <a:r>
              <a:rPr lang="en-US" b="1" dirty="0" smtClean="0"/>
              <a:t>Prevalence</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7" name="Slide Number Placeholder 1"/>
          <p:cNvSpPr txBox="1">
            <a:spLocks/>
          </p:cNvSpPr>
          <p:nvPr/>
        </p:nvSpPr>
        <p:spPr bwMode="auto">
          <a:xfrm>
            <a:off x="11249025" y="6492498"/>
            <a:ext cx="4572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defRPr/>
            </a:pPr>
            <a:r>
              <a:rPr lang="en-US" dirty="0" smtClean="0">
                <a:solidFill>
                  <a:schemeClr val="bg1">
                    <a:lumMod val="50000"/>
                  </a:schemeClr>
                </a:solidFill>
                <a:ea typeface="ＭＳ Ｐゴシック"/>
                <a:cs typeface="ＭＳ Ｐゴシック"/>
              </a:rPr>
              <a:t>9</a:t>
            </a:r>
            <a:endParaRPr lang="en-US" dirty="0">
              <a:solidFill>
                <a:schemeClr val="bg1">
                  <a:lumMod val="50000"/>
                </a:schemeClr>
              </a:solidFill>
              <a:ea typeface="ＭＳ Ｐゴシック"/>
              <a:cs typeface="ＭＳ Ｐゴシック"/>
            </a:endParaRPr>
          </a:p>
        </p:txBody>
      </p:sp>
    </p:spTree>
    <p:extLst>
      <p:ext uri="{BB962C8B-B14F-4D97-AF65-F5344CB8AC3E}">
        <p14:creationId xmlns:p14="http://schemas.microsoft.com/office/powerpoint/2010/main" val="11996703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5131</TotalTime>
  <Words>2223</Words>
  <Application>Microsoft Office PowerPoint</Application>
  <PresentationFormat>Widescreen</PresentationFormat>
  <Paragraphs>403</Paragraphs>
  <Slides>25</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ＭＳ Ｐゴシック</vt:lpstr>
      <vt:lpstr>Arial</vt:lpstr>
      <vt:lpstr>Arial Narrow</vt:lpstr>
      <vt:lpstr>Calibri</vt:lpstr>
      <vt:lpstr>Calibri Light</vt:lpstr>
      <vt:lpstr>Helvetica</vt:lpstr>
      <vt:lpstr>Segoe UI</vt:lpstr>
      <vt:lpstr>Wingdings</vt:lpstr>
      <vt:lpstr>Office Theme</vt:lpstr>
      <vt:lpstr>PowerPoint Presentation</vt:lpstr>
      <vt:lpstr>State of Michigan Vision to Transform Service Delivery to Citizens</vt:lpstr>
      <vt:lpstr>State of Michigan Enterprise Information Management Program</vt:lpstr>
      <vt:lpstr>Program Synopsis: EIM at Michigan Today</vt:lpstr>
      <vt:lpstr>Chief Data Stewards</vt:lpstr>
      <vt:lpstr>Data Shareability</vt:lpstr>
      <vt:lpstr>Department Data Inventory</vt:lpstr>
      <vt:lpstr>EIM Data Analytics “67 Use Cases” </vt:lpstr>
      <vt:lpstr>Age of Homes vs. Asthma Prevalence  in Detroit, MI</vt:lpstr>
      <vt:lpstr>Chronic Absenteeism and % of Children in Poverty in Detroit, MI</vt:lpstr>
      <vt:lpstr> Estimating the Probability of Individual-Level Third Grade Reading Proficiency in Detroit, MI:  Integrating Student Data with the Detroit Space Time Analytics Data System™</vt:lpstr>
      <vt:lpstr>State of Michigan Current Performance System</vt:lpstr>
      <vt:lpstr>State of Michigan Michigan Dashboard</vt:lpstr>
      <vt:lpstr>State of Michigan Education Dashboard</vt:lpstr>
      <vt:lpstr>State of Michigan Health &amp; Wellness Dashboard</vt:lpstr>
      <vt:lpstr>State of Michigan Infrastructure Dashboard</vt:lpstr>
      <vt:lpstr>State of Michigan Current Open Data Portal</vt:lpstr>
      <vt:lpstr>State of Michigan State Budget Office – Financial Transparency</vt:lpstr>
      <vt:lpstr>Michigan Roads – Vital Statistics</vt:lpstr>
      <vt:lpstr>PowerPoint Presentation</vt:lpstr>
      <vt:lpstr>Road Funding Accountability Establishing Common Integrated Data</vt:lpstr>
      <vt:lpstr>Transportation Performance Dashboard</vt:lpstr>
      <vt:lpstr>PowerPoint Presentation</vt:lpstr>
      <vt:lpstr>PowerPoint Presentation</vt:lpstr>
      <vt:lpstr>Data Driven Outcome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Pauley, Suzanne (DTMB)</dc:creator>
  <cp:lastModifiedBy>Surber, Rob (DTMB)</cp:lastModifiedBy>
  <cp:revision>583</cp:revision>
  <dcterms:modified xsi:type="dcterms:W3CDTF">2016-09-28T15:05:50Z</dcterms:modified>
</cp:coreProperties>
</file>